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Lora"/>
      <p:regular r:id="rId26"/>
      <p:bold r:id="rId27"/>
      <p:italic r:id="rId28"/>
      <p:boldItalic r:id="rId29"/>
    </p:embeddedFont>
    <p:embeddedFont>
      <p:font typeface="Pacifico"/>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regular.fntdata"/><Relationship Id="rId25" Type="http://schemas.openxmlformats.org/officeDocument/2006/relationships/slide" Target="slides/slide20.xml"/><Relationship Id="rId28" Type="http://schemas.openxmlformats.org/officeDocument/2006/relationships/font" Target="fonts/Lora-italic.fntdata"/><Relationship Id="rId27" Type="http://schemas.openxmlformats.org/officeDocument/2006/relationships/font" Target="fonts/Lor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ra-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acific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7e5c138e5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 name="Google Shape;60;g37e5c138e5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9c3f7e17c4_2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9c3f7e17c4_2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7747132ccf_0_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7747132ccf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7747132ccf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7747132ccf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9c3f7e17c4_2_1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9c3f7e17c4_2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9c3f7e17c4_2_1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9c3f7e17c4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9c3f7e17c4_2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9c3f7e17c4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9c3f7e17c4_2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9c3f7e17c4_2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9c3f7e17c4_2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9c3f7e17c4_2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9c3f7e17c4_2_2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9c3f7e17c4_2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7747132ccf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7747132ccf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733db9d2c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 name="Google Shape;66;g3733db9d2c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7e5c138e5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37e5c138e5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9c3f7e17c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 name="Google Shape;73;g39c3f7e17c4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7747132cc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g37747132cc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7747132ccf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37747132cc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9c3f7e17c4_2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39c3f7e17c4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9c3f7e17c4_2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9c3f7e17c4_2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9c3f7e17c4_2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9c3f7e17c4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p:cSld name="Title and 2 Content">
    <p:spTree>
      <p:nvGrpSpPr>
        <p:cNvPr id="52" name="Shape 52"/>
        <p:cNvGrpSpPr/>
        <p:nvPr/>
      </p:nvGrpSpPr>
      <p:grpSpPr>
        <a:xfrm>
          <a:off x="0" y="0"/>
          <a:ext cx="0" cy="0"/>
          <a:chOff x="0" y="0"/>
          <a:chExt cx="0" cy="0"/>
        </a:xfrm>
      </p:grpSpPr>
      <p:sp>
        <p:nvSpPr>
          <p:cNvPr id="53" name="Google Shape;53;p13"/>
          <p:cNvSpPr txBox="1"/>
          <p:nvPr>
            <p:ph idx="1" type="body"/>
          </p:nvPr>
        </p:nvSpPr>
        <p:spPr>
          <a:xfrm>
            <a:off x="503238" y="1517650"/>
            <a:ext cx="3960900" cy="29988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0"/>
              </a:spcBef>
              <a:spcAft>
                <a:spcPts val="0"/>
              </a:spcAft>
              <a:buClr>
                <a:schemeClr val="dk1"/>
              </a:buClr>
              <a:buSzPts val="1800"/>
              <a:buChar char="•"/>
              <a:defRPr/>
            </a:lvl1pPr>
            <a:lvl2pPr indent="-342900" lvl="1" marL="914400" algn="l">
              <a:lnSpc>
                <a:spcPct val="90000"/>
              </a:lnSpc>
              <a:spcBef>
                <a:spcPts val="0"/>
              </a:spcBef>
              <a:spcAft>
                <a:spcPts val="0"/>
              </a:spcAft>
              <a:buClr>
                <a:srgbClr val="262626"/>
              </a:buClr>
              <a:buSzPts val="1800"/>
              <a:buChar char="–"/>
              <a:defRPr/>
            </a:lvl2pPr>
            <a:lvl3pPr indent="-314325" lvl="2" marL="1371600" algn="l">
              <a:lnSpc>
                <a:spcPct val="90000"/>
              </a:lnSpc>
              <a:spcBef>
                <a:spcPts val="600"/>
              </a:spcBef>
              <a:spcAft>
                <a:spcPts val="0"/>
              </a:spcAft>
              <a:buSzPts val="1350"/>
              <a:buChar char="•"/>
              <a:defRPr/>
            </a:lvl3pPr>
            <a:lvl4pPr indent="-314325" lvl="3" marL="1828800" algn="l">
              <a:lnSpc>
                <a:spcPct val="100000"/>
              </a:lnSpc>
              <a:spcBef>
                <a:spcPts val="0"/>
              </a:spcBef>
              <a:spcAft>
                <a:spcPts val="0"/>
              </a:spcAft>
              <a:buSzPts val="1350"/>
              <a:buChar char="–"/>
              <a:defRPr/>
            </a:lvl4pPr>
            <a:lvl5pPr indent="-314325" lvl="4" marL="2286000" algn="l">
              <a:lnSpc>
                <a:spcPct val="100000"/>
              </a:lnSpc>
              <a:spcBef>
                <a:spcPts val="300"/>
              </a:spcBef>
              <a:spcAft>
                <a:spcPts val="0"/>
              </a:spcAft>
              <a:buSzPts val="1350"/>
              <a:buChar char="»"/>
              <a:defRPr/>
            </a:lvl5pPr>
            <a:lvl6pPr indent="-342900" lvl="5" marL="2743200" algn="l">
              <a:lnSpc>
                <a:spcPct val="100000"/>
              </a:lnSpc>
              <a:spcBef>
                <a:spcPts val="40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13"/>
          <p:cNvSpPr txBox="1"/>
          <p:nvPr>
            <p:ph idx="2" type="body"/>
          </p:nvPr>
        </p:nvSpPr>
        <p:spPr>
          <a:xfrm>
            <a:off x="4679951" y="1517650"/>
            <a:ext cx="3960900" cy="29988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0"/>
              </a:spcBef>
              <a:spcAft>
                <a:spcPts val="0"/>
              </a:spcAft>
              <a:buClr>
                <a:schemeClr val="dk1"/>
              </a:buClr>
              <a:buSzPts val="1800"/>
              <a:buChar char="•"/>
              <a:defRPr/>
            </a:lvl1pPr>
            <a:lvl2pPr indent="-342900" lvl="1" marL="914400" algn="l">
              <a:lnSpc>
                <a:spcPct val="90000"/>
              </a:lnSpc>
              <a:spcBef>
                <a:spcPts val="0"/>
              </a:spcBef>
              <a:spcAft>
                <a:spcPts val="0"/>
              </a:spcAft>
              <a:buClr>
                <a:srgbClr val="262626"/>
              </a:buClr>
              <a:buSzPts val="1800"/>
              <a:buChar char="–"/>
              <a:defRPr/>
            </a:lvl2pPr>
            <a:lvl3pPr indent="-314325" lvl="2" marL="1371600" algn="l">
              <a:lnSpc>
                <a:spcPct val="90000"/>
              </a:lnSpc>
              <a:spcBef>
                <a:spcPts val="600"/>
              </a:spcBef>
              <a:spcAft>
                <a:spcPts val="0"/>
              </a:spcAft>
              <a:buSzPts val="1350"/>
              <a:buChar char="•"/>
              <a:defRPr/>
            </a:lvl3pPr>
            <a:lvl4pPr indent="-314325" lvl="3" marL="1828800" algn="l">
              <a:lnSpc>
                <a:spcPct val="100000"/>
              </a:lnSpc>
              <a:spcBef>
                <a:spcPts val="0"/>
              </a:spcBef>
              <a:spcAft>
                <a:spcPts val="0"/>
              </a:spcAft>
              <a:buSzPts val="1350"/>
              <a:buChar char="–"/>
              <a:defRPr/>
            </a:lvl4pPr>
            <a:lvl5pPr indent="-314325" lvl="4" marL="2286000" algn="l">
              <a:lnSpc>
                <a:spcPct val="100000"/>
              </a:lnSpc>
              <a:spcBef>
                <a:spcPts val="300"/>
              </a:spcBef>
              <a:spcAft>
                <a:spcPts val="0"/>
              </a:spcAft>
              <a:buSzPts val="1350"/>
              <a:buChar char="»"/>
              <a:defRPr/>
            </a:lvl5pPr>
            <a:lvl6pPr indent="-342900" lvl="5" marL="2743200" algn="l">
              <a:lnSpc>
                <a:spcPct val="100000"/>
              </a:lnSpc>
              <a:spcBef>
                <a:spcPts val="40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 name="Google Shape;55;p13"/>
          <p:cNvSpPr txBox="1"/>
          <p:nvPr>
            <p:ph idx="11" type="ftr"/>
          </p:nvPr>
        </p:nvSpPr>
        <p:spPr>
          <a:xfrm>
            <a:off x="518928" y="4784763"/>
            <a:ext cx="6032700" cy="135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6" name="Google Shape;56;p13"/>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3"/>
          <p:cNvSpPr txBox="1"/>
          <p:nvPr>
            <p:ph type="title"/>
          </p:nvPr>
        </p:nvSpPr>
        <p:spPr>
          <a:xfrm>
            <a:off x="503238" y="562724"/>
            <a:ext cx="8137500" cy="544200"/>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ora"/>
              <a:buNone/>
              <a:defRPr sz="2800">
                <a:solidFill>
                  <a:schemeClr val="dk1"/>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ora"/>
              <a:buChar char="●"/>
              <a:defRPr sz="1800">
                <a:solidFill>
                  <a:schemeClr val="dk2"/>
                </a:solidFill>
                <a:latin typeface="Lora"/>
                <a:ea typeface="Lora"/>
                <a:cs typeface="Lora"/>
                <a:sym typeface="Lora"/>
              </a:defRPr>
            </a:lvl1pPr>
            <a:lvl2pPr indent="-317500" lvl="1" marL="9144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2pPr>
            <a:lvl3pPr indent="-317500" lvl="2" marL="13716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3pPr>
            <a:lvl4pPr indent="-317500" lvl="3" marL="18288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4pPr>
            <a:lvl5pPr indent="-317500" lvl="4" marL="22860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5pPr>
            <a:lvl6pPr indent="-317500" lvl="5" marL="27432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6pPr>
            <a:lvl7pPr indent="-317500" lvl="6" marL="32004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7pPr>
            <a:lvl8pPr indent="-317500" lvl="7" marL="36576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8pPr>
            <a:lvl9pPr indent="-317500" lvl="8" marL="41148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692148" y="4782312"/>
            <a:ext cx="1188720" cy="297180"/>
          </a:xfrm>
          <a:prstGeom prst="rect">
            <a:avLst/>
          </a:prstGeom>
          <a:noFill/>
          <a:ln>
            <a:noFill/>
          </a:ln>
        </p:spPr>
      </p:pic>
      <p:pic>
        <p:nvPicPr>
          <p:cNvPr id="10" name="Google Shape;10;p1"/>
          <p:cNvPicPr preferRelativeResize="0"/>
          <p:nvPr/>
        </p:nvPicPr>
        <p:blipFill>
          <a:blip r:embed="rId2">
            <a:alphaModFix/>
          </a:blip>
          <a:stretch>
            <a:fillRect/>
          </a:stretch>
        </p:blipFill>
        <p:spPr>
          <a:xfrm>
            <a:off x="154577" y="4779825"/>
            <a:ext cx="1188721" cy="2377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arxiv.org/pdf/2307.07924"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arxiv.org/pdf/2304.03442"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readme.m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612896" y="243588"/>
            <a:ext cx="8128500" cy="3693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lang="en" sz="2400">
                <a:latin typeface="Lora"/>
                <a:ea typeface="Lora"/>
                <a:cs typeface="Lora"/>
                <a:sym typeface="Lora"/>
              </a:rPr>
              <a:t>Quiz on Lecture 13</a:t>
            </a:r>
            <a:endParaRPr i="0" sz="700" u="none" cap="none" strike="noStrike">
              <a:solidFill>
                <a:srgbClr val="000000"/>
              </a:solidFill>
              <a:latin typeface="Lora"/>
              <a:ea typeface="Lora"/>
              <a:cs typeface="Lora"/>
              <a:sym typeface="Lora"/>
            </a:endParaRPr>
          </a:p>
        </p:txBody>
      </p:sp>
      <p:sp>
        <p:nvSpPr>
          <p:cNvPr id="63" name="Google Shape;63;p14"/>
          <p:cNvSpPr txBox="1"/>
          <p:nvPr/>
        </p:nvSpPr>
        <p:spPr>
          <a:xfrm>
            <a:off x="486900" y="700975"/>
            <a:ext cx="78966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Please receive the quiz handout from Cyrille, Oliver, Vincent, Jan</a:t>
            </a:r>
            <a:endParaRPr sz="1200">
              <a:solidFill>
                <a:schemeClr val="dk1"/>
              </a:solidFill>
              <a:latin typeface="Lora"/>
              <a:ea typeface="Lora"/>
              <a:cs typeface="Lora"/>
              <a:sym typeface="Lora"/>
            </a:endParaRPr>
          </a:p>
          <a:p>
            <a:pPr indent="-304800" lvl="0" marL="4572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Complete the quiz in silence</a:t>
            </a:r>
            <a:endParaRPr sz="1200">
              <a:solidFill>
                <a:schemeClr val="dk1"/>
              </a:solidFill>
              <a:latin typeface="Lora"/>
              <a:ea typeface="Lora"/>
              <a:cs typeface="Lora"/>
              <a:sym typeface="Lora"/>
            </a:endParaRPr>
          </a:p>
          <a:p>
            <a:pPr indent="-304800" lvl="0" marL="4572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Hand the quiz back</a:t>
            </a:r>
            <a:endParaRPr sz="1200">
              <a:solidFill>
                <a:schemeClr val="dk1"/>
              </a:solidFill>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23"/>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Example diagrams of agentic AI systems</a:t>
            </a:r>
            <a:endParaRPr sz="2200">
              <a:latin typeface="Lora"/>
              <a:ea typeface="Lora"/>
              <a:cs typeface="Lora"/>
              <a:sym typeface="Lora"/>
            </a:endParaRPr>
          </a:p>
        </p:txBody>
      </p:sp>
      <p:sp>
        <p:nvSpPr>
          <p:cNvPr id="164" name="Google Shape;164;p23"/>
          <p:cNvSpPr txBox="1"/>
          <p:nvPr/>
        </p:nvSpPr>
        <p:spPr>
          <a:xfrm>
            <a:off x="443225" y="970100"/>
            <a:ext cx="846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Quite complex example</a:t>
            </a:r>
            <a:endParaRPr i="1" sz="1200">
              <a:solidFill>
                <a:schemeClr val="dk1"/>
              </a:solidFill>
              <a:latin typeface="Lora"/>
              <a:ea typeface="Lora"/>
              <a:cs typeface="Lora"/>
              <a:sym typeface="Lora"/>
            </a:endParaRPr>
          </a:p>
          <a:p>
            <a:pPr indent="0" lvl="0" marL="0" rtl="0" algn="l">
              <a:spcBef>
                <a:spcPts val="0"/>
              </a:spcBef>
              <a:spcAft>
                <a:spcPts val="0"/>
              </a:spcAft>
              <a:buNone/>
            </a:pPr>
            <a:r>
              <a:t/>
            </a:r>
            <a:endParaRPr i="1" sz="1200">
              <a:solidFill>
                <a:schemeClr val="dk1"/>
              </a:solidFill>
              <a:latin typeface="Lora"/>
              <a:ea typeface="Lora"/>
              <a:cs typeface="Lora"/>
              <a:sym typeface="Lora"/>
            </a:endParaRPr>
          </a:p>
        </p:txBody>
      </p:sp>
      <p:sp>
        <p:nvSpPr>
          <p:cNvPr id="165" name="Google Shape;165;p23"/>
          <p:cNvSpPr/>
          <p:nvPr/>
        </p:nvSpPr>
        <p:spPr>
          <a:xfrm>
            <a:off x="94412" y="1524200"/>
            <a:ext cx="1042800" cy="15096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prompt</a:t>
            </a:r>
            <a:endParaRPr sz="1200">
              <a:latin typeface="Lora"/>
              <a:ea typeface="Lora"/>
              <a:cs typeface="Lora"/>
              <a:sym typeface="Lora"/>
            </a:endParaRPr>
          </a:p>
        </p:txBody>
      </p:sp>
      <p:sp>
        <p:nvSpPr>
          <p:cNvPr id="166" name="Google Shape;166;p23"/>
          <p:cNvSpPr/>
          <p:nvPr/>
        </p:nvSpPr>
        <p:spPr>
          <a:xfrm>
            <a:off x="1413134" y="1524200"/>
            <a:ext cx="1042800" cy="1509600"/>
          </a:xfrm>
          <a:prstGeom prst="roundRect">
            <a:avLst>
              <a:gd fmla="val 16667" name="adj"/>
            </a:avLst>
          </a:prstGeom>
          <a:solidFill>
            <a:srgbClr val="4A86E8"/>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LLM:</a:t>
            </a:r>
            <a:endParaRPr sz="1200">
              <a:latin typeface="Lora"/>
              <a:ea typeface="Lora"/>
              <a:cs typeface="Lora"/>
              <a:sym typeface="Lora"/>
            </a:endParaRPr>
          </a:p>
          <a:p>
            <a:pPr indent="0" lvl="0" marL="0" rtl="0" algn="ctr">
              <a:spcBef>
                <a:spcPts val="0"/>
              </a:spcBef>
              <a:spcAft>
                <a:spcPts val="0"/>
              </a:spcAft>
              <a:buNone/>
            </a:pPr>
            <a:r>
              <a:rPr lang="en" sz="1200">
                <a:latin typeface="Lora"/>
                <a:ea typeface="Lora"/>
                <a:cs typeface="Lora"/>
                <a:sym typeface="Lora"/>
              </a:rPr>
              <a:t>Outline creation</a:t>
            </a:r>
            <a:endParaRPr sz="1200">
              <a:latin typeface="Lora"/>
              <a:ea typeface="Lora"/>
              <a:cs typeface="Lora"/>
              <a:sym typeface="Lora"/>
            </a:endParaRPr>
          </a:p>
        </p:txBody>
      </p:sp>
      <p:sp>
        <p:nvSpPr>
          <p:cNvPr id="167" name="Google Shape;167;p23"/>
          <p:cNvSpPr/>
          <p:nvPr/>
        </p:nvSpPr>
        <p:spPr>
          <a:xfrm>
            <a:off x="2731855" y="1524200"/>
            <a:ext cx="1042800" cy="15096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Article outline</a:t>
            </a:r>
            <a:endParaRPr sz="1200">
              <a:latin typeface="Lora"/>
              <a:ea typeface="Lora"/>
              <a:cs typeface="Lora"/>
              <a:sym typeface="Lora"/>
            </a:endParaRPr>
          </a:p>
        </p:txBody>
      </p:sp>
      <p:cxnSp>
        <p:nvCxnSpPr>
          <p:cNvPr id="168" name="Google Shape;168;p23"/>
          <p:cNvCxnSpPr>
            <a:stCxn id="165" idx="3"/>
            <a:endCxn id="166" idx="1"/>
          </p:cNvCxnSpPr>
          <p:nvPr/>
        </p:nvCxnSpPr>
        <p:spPr>
          <a:xfrm>
            <a:off x="1137212" y="2279000"/>
            <a:ext cx="276000" cy="0"/>
          </a:xfrm>
          <a:prstGeom prst="straightConnector1">
            <a:avLst/>
          </a:prstGeom>
          <a:noFill/>
          <a:ln cap="flat" cmpd="sng" w="12675">
            <a:solidFill>
              <a:schemeClr val="dk2"/>
            </a:solidFill>
            <a:prstDash val="solid"/>
            <a:round/>
            <a:headEnd len="med" w="med" type="none"/>
            <a:tailEnd len="med" w="med" type="triangle"/>
          </a:ln>
        </p:spPr>
      </p:cxnSp>
      <p:cxnSp>
        <p:nvCxnSpPr>
          <p:cNvPr id="169" name="Google Shape;169;p23"/>
          <p:cNvCxnSpPr>
            <a:stCxn id="166" idx="3"/>
            <a:endCxn id="167" idx="1"/>
          </p:cNvCxnSpPr>
          <p:nvPr/>
        </p:nvCxnSpPr>
        <p:spPr>
          <a:xfrm>
            <a:off x="2455934" y="2279000"/>
            <a:ext cx="276000" cy="0"/>
          </a:xfrm>
          <a:prstGeom prst="straightConnector1">
            <a:avLst/>
          </a:prstGeom>
          <a:noFill/>
          <a:ln cap="flat" cmpd="sng" w="12675">
            <a:solidFill>
              <a:schemeClr val="dk2"/>
            </a:solidFill>
            <a:prstDash val="solid"/>
            <a:round/>
            <a:headEnd len="med" w="med" type="none"/>
            <a:tailEnd len="med" w="med" type="triangle"/>
          </a:ln>
        </p:spPr>
      </p:cxnSp>
      <p:sp>
        <p:nvSpPr>
          <p:cNvPr id="170" name="Google Shape;170;p23"/>
          <p:cNvSpPr/>
          <p:nvPr/>
        </p:nvSpPr>
        <p:spPr>
          <a:xfrm>
            <a:off x="4050573" y="1524200"/>
            <a:ext cx="1042800" cy="1509600"/>
          </a:xfrm>
          <a:prstGeom prst="roundRect">
            <a:avLst>
              <a:gd fmla="val 16667" name="adj"/>
            </a:avLst>
          </a:prstGeom>
          <a:solidFill>
            <a:srgbClr val="4A86E8"/>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LLM: article writer</a:t>
            </a:r>
            <a:endParaRPr sz="1200">
              <a:latin typeface="Lora"/>
              <a:ea typeface="Lora"/>
              <a:cs typeface="Lora"/>
              <a:sym typeface="Lora"/>
            </a:endParaRPr>
          </a:p>
        </p:txBody>
      </p:sp>
      <p:sp>
        <p:nvSpPr>
          <p:cNvPr id="171" name="Google Shape;171;p23"/>
          <p:cNvSpPr/>
          <p:nvPr/>
        </p:nvSpPr>
        <p:spPr>
          <a:xfrm>
            <a:off x="5369292" y="1524200"/>
            <a:ext cx="1042800" cy="15096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Article</a:t>
            </a:r>
            <a:endParaRPr sz="1200">
              <a:latin typeface="Lora"/>
              <a:ea typeface="Lora"/>
              <a:cs typeface="Lora"/>
              <a:sym typeface="Lora"/>
            </a:endParaRPr>
          </a:p>
        </p:txBody>
      </p:sp>
      <p:cxnSp>
        <p:nvCxnSpPr>
          <p:cNvPr id="172" name="Google Shape;172;p23"/>
          <p:cNvCxnSpPr>
            <a:stCxn id="167" idx="3"/>
            <a:endCxn id="170" idx="1"/>
          </p:cNvCxnSpPr>
          <p:nvPr/>
        </p:nvCxnSpPr>
        <p:spPr>
          <a:xfrm>
            <a:off x="3774655" y="2279000"/>
            <a:ext cx="276000" cy="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23"/>
          <p:cNvCxnSpPr>
            <a:stCxn id="170" idx="3"/>
            <a:endCxn id="171" idx="1"/>
          </p:cNvCxnSpPr>
          <p:nvPr/>
        </p:nvCxnSpPr>
        <p:spPr>
          <a:xfrm>
            <a:off x="5093373" y="2279000"/>
            <a:ext cx="276000" cy="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23"/>
          <p:cNvSpPr txBox="1"/>
          <p:nvPr/>
        </p:nvSpPr>
        <p:spPr>
          <a:xfrm>
            <a:off x="443225" y="3638225"/>
            <a:ext cx="84633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This is good</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It uses planning, tools, reflection and multi-agent collaboration.</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This will give you a high score on your assignment</a:t>
            </a:r>
            <a:endParaRPr i="1" sz="1200">
              <a:solidFill>
                <a:schemeClr val="dk1"/>
              </a:solidFill>
              <a:latin typeface="Lora"/>
              <a:ea typeface="Lora"/>
              <a:cs typeface="Lora"/>
              <a:sym typeface="Lora"/>
            </a:endParaRPr>
          </a:p>
          <a:p>
            <a:pPr indent="0" lvl="0" marL="0" rtl="0" algn="l">
              <a:spcBef>
                <a:spcPts val="0"/>
              </a:spcBef>
              <a:spcAft>
                <a:spcPts val="0"/>
              </a:spcAft>
              <a:buNone/>
            </a:pPr>
            <a:r>
              <a:t/>
            </a:r>
            <a:endParaRPr i="1" sz="1200">
              <a:solidFill>
                <a:schemeClr val="dk1"/>
              </a:solidFill>
              <a:latin typeface="Lora"/>
              <a:ea typeface="Lora"/>
              <a:cs typeface="Lora"/>
              <a:sym typeface="Lora"/>
            </a:endParaRPr>
          </a:p>
        </p:txBody>
      </p:sp>
      <p:sp>
        <p:nvSpPr>
          <p:cNvPr id="175" name="Google Shape;175;p23"/>
          <p:cNvSpPr/>
          <p:nvPr/>
        </p:nvSpPr>
        <p:spPr>
          <a:xfrm>
            <a:off x="6688045" y="1524200"/>
            <a:ext cx="1042800" cy="1509600"/>
          </a:xfrm>
          <a:prstGeom prst="roundRect">
            <a:avLst>
              <a:gd fmla="val 16667" name="adj"/>
            </a:avLst>
          </a:prstGeom>
          <a:solidFill>
            <a:srgbClr val="4A86E8"/>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LLM: reviewer</a:t>
            </a:r>
            <a:endParaRPr sz="1200">
              <a:latin typeface="Lora"/>
              <a:ea typeface="Lora"/>
              <a:cs typeface="Lora"/>
              <a:sym typeface="Lora"/>
            </a:endParaRPr>
          </a:p>
          <a:p>
            <a:pPr indent="0" lvl="0" marL="0" rtl="0" algn="ctr">
              <a:spcBef>
                <a:spcPts val="0"/>
              </a:spcBef>
              <a:spcAft>
                <a:spcPts val="0"/>
              </a:spcAft>
              <a:buNone/>
            </a:pPr>
            <a:r>
              <a:rPr lang="en" sz="1200">
                <a:latin typeface="Lora"/>
                <a:ea typeface="Lora"/>
                <a:cs typeface="Lora"/>
                <a:sym typeface="Lora"/>
              </a:rPr>
              <a:t>Tools: check_length</a:t>
            </a:r>
            <a:endParaRPr sz="1200">
              <a:latin typeface="Lora"/>
              <a:ea typeface="Lora"/>
              <a:cs typeface="Lora"/>
              <a:sym typeface="Lora"/>
            </a:endParaRPr>
          </a:p>
        </p:txBody>
      </p:sp>
      <p:cxnSp>
        <p:nvCxnSpPr>
          <p:cNvPr id="176" name="Google Shape;176;p23"/>
          <p:cNvCxnSpPr>
            <a:stCxn id="171" idx="3"/>
            <a:endCxn id="175" idx="1"/>
          </p:cNvCxnSpPr>
          <p:nvPr/>
        </p:nvCxnSpPr>
        <p:spPr>
          <a:xfrm>
            <a:off x="6412092" y="2279000"/>
            <a:ext cx="276000" cy="0"/>
          </a:xfrm>
          <a:prstGeom prst="straightConnector1">
            <a:avLst/>
          </a:prstGeom>
          <a:noFill/>
          <a:ln cap="flat" cmpd="sng" w="9525">
            <a:solidFill>
              <a:schemeClr val="dk2"/>
            </a:solidFill>
            <a:prstDash val="solid"/>
            <a:round/>
            <a:headEnd len="med" w="med" type="none"/>
            <a:tailEnd len="med" w="med" type="triangle"/>
          </a:ln>
        </p:spPr>
      </p:cxnSp>
      <p:sp>
        <p:nvSpPr>
          <p:cNvPr id="177" name="Google Shape;177;p23"/>
          <p:cNvSpPr/>
          <p:nvPr/>
        </p:nvSpPr>
        <p:spPr>
          <a:xfrm>
            <a:off x="8006792" y="1524200"/>
            <a:ext cx="1042800" cy="15096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Final </a:t>
            </a:r>
            <a:r>
              <a:rPr lang="en" sz="1200">
                <a:latin typeface="Lora"/>
                <a:ea typeface="Lora"/>
                <a:cs typeface="Lora"/>
                <a:sym typeface="Lora"/>
              </a:rPr>
              <a:t>Article</a:t>
            </a:r>
            <a:endParaRPr sz="1200">
              <a:latin typeface="Lora"/>
              <a:ea typeface="Lora"/>
              <a:cs typeface="Lora"/>
              <a:sym typeface="Lora"/>
            </a:endParaRPr>
          </a:p>
        </p:txBody>
      </p:sp>
      <p:cxnSp>
        <p:nvCxnSpPr>
          <p:cNvPr id="178" name="Google Shape;178;p23"/>
          <p:cNvCxnSpPr>
            <a:stCxn id="175" idx="3"/>
            <a:endCxn id="177" idx="1"/>
          </p:cNvCxnSpPr>
          <p:nvPr/>
        </p:nvCxnSpPr>
        <p:spPr>
          <a:xfrm>
            <a:off x="7730845" y="2279000"/>
            <a:ext cx="276000" cy="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3"/>
          <p:cNvCxnSpPr>
            <a:stCxn id="170" idx="2"/>
          </p:cNvCxnSpPr>
          <p:nvPr/>
        </p:nvCxnSpPr>
        <p:spPr>
          <a:xfrm>
            <a:off x="4571973" y="3033800"/>
            <a:ext cx="0" cy="405600"/>
          </a:xfrm>
          <a:prstGeom prst="straightConnector1">
            <a:avLst/>
          </a:prstGeom>
          <a:noFill/>
          <a:ln cap="flat" cmpd="sng" w="9525">
            <a:solidFill>
              <a:schemeClr val="dk2"/>
            </a:solidFill>
            <a:prstDash val="solid"/>
            <a:round/>
            <a:headEnd len="med" w="med" type="triangle"/>
            <a:tailEnd len="med" w="med" type="none"/>
          </a:ln>
        </p:spPr>
      </p:cxnSp>
      <p:cxnSp>
        <p:nvCxnSpPr>
          <p:cNvPr id="180" name="Google Shape;180;p23"/>
          <p:cNvCxnSpPr/>
          <p:nvPr/>
        </p:nvCxnSpPr>
        <p:spPr>
          <a:xfrm>
            <a:off x="7209448" y="3033800"/>
            <a:ext cx="0" cy="40560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23"/>
          <p:cNvCxnSpPr/>
          <p:nvPr/>
        </p:nvCxnSpPr>
        <p:spPr>
          <a:xfrm>
            <a:off x="4580451" y="3431575"/>
            <a:ext cx="2637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4"/>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From LangChain to LangGraph: Evolution of Agent Frameworks</a:t>
            </a:r>
            <a:endParaRPr sz="2200">
              <a:latin typeface="Lora"/>
              <a:ea typeface="Lora"/>
              <a:cs typeface="Lora"/>
              <a:sym typeface="Lora"/>
            </a:endParaRPr>
          </a:p>
        </p:txBody>
      </p:sp>
      <p:sp>
        <p:nvSpPr>
          <p:cNvPr id="188" name="Google Shape;188;p24"/>
          <p:cNvSpPr txBox="1"/>
          <p:nvPr/>
        </p:nvSpPr>
        <p:spPr>
          <a:xfrm>
            <a:off x="443225" y="970100"/>
            <a:ext cx="4128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LangChain limitations for complex agent systems: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Linear execution flows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Limited decision branching</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Difficult to implement complex state management</a:t>
            </a:r>
            <a:endParaRPr i="1" sz="1200">
              <a:solidFill>
                <a:schemeClr val="dk1"/>
              </a:solidFill>
              <a:latin typeface="Lora"/>
              <a:ea typeface="Lora"/>
              <a:cs typeface="Lora"/>
              <a:sym typeface="Lora"/>
            </a:endParaRPr>
          </a:p>
          <a:p>
            <a:pPr indent="0" lvl="0" marL="0" rtl="0" algn="l">
              <a:spcBef>
                <a:spcPts val="0"/>
              </a:spcBef>
              <a:spcAft>
                <a:spcPts val="0"/>
              </a:spcAft>
              <a:buNone/>
            </a:pPr>
            <a:r>
              <a:rPr i="1" lang="en" sz="1200">
                <a:solidFill>
                  <a:schemeClr val="dk1"/>
                </a:solidFill>
                <a:latin typeface="Lora"/>
                <a:ea typeface="Lora"/>
                <a:cs typeface="Lora"/>
                <a:sym typeface="Lora"/>
              </a:rPr>
              <a:t>LangGraph advantages: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Graph-based workflow management</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Conditional branching and loops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Persistent state management</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Designed for multi-agent coordination</a:t>
            </a:r>
            <a:endParaRPr i="1" sz="1200">
              <a:solidFill>
                <a:schemeClr val="dk1"/>
              </a:solidFill>
              <a:latin typeface="Lora"/>
              <a:ea typeface="Lora"/>
              <a:cs typeface="Lora"/>
              <a:sym typeface="Lora"/>
            </a:endParaRPr>
          </a:p>
          <a:p>
            <a:pPr indent="0" lvl="0" marL="0" rtl="0" algn="l">
              <a:spcBef>
                <a:spcPts val="0"/>
              </a:spcBef>
              <a:spcAft>
                <a:spcPts val="0"/>
              </a:spcAft>
              <a:buNone/>
            </a:pPr>
            <a:r>
              <a:rPr i="1" lang="en" sz="1200">
                <a:solidFill>
                  <a:schemeClr val="dk1"/>
                </a:solidFill>
                <a:latin typeface="Lora"/>
                <a:ea typeface="Lora"/>
                <a:cs typeface="Lora"/>
                <a:sym typeface="Lora"/>
              </a:rPr>
              <a:t>When to use LangGraph vs. LangChain?</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Most tasks can be covered by both</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When complexity increases, move to LangGraph.</a:t>
            </a:r>
            <a:endParaRPr i="1" sz="1200">
              <a:solidFill>
                <a:schemeClr val="dk1"/>
              </a:solidFill>
              <a:latin typeface="Lora"/>
              <a:ea typeface="Lora"/>
              <a:cs typeface="Lora"/>
              <a:sym typeface="Lora"/>
            </a:endParaRPr>
          </a:p>
        </p:txBody>
      </p:sp>
      <p:sp>
        <p:nvSpPr>
          <p:cNvPr id="189" name="Google Shape;189;p24"/>
          <p:cNvSpPr txBox="1"/>
          <p:nvPr/>
        </p:nvSpPr>
        <p:spPr>
          <a:xfrm>
            <a:off x="5203375" y="970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LangChain </a:t>
            </a:r>
            <a:endParaRPr/>
          </a:p>
        </p:txBody>
      </p:sp>
      <p:sp>
        <p:nvSpPr>
          <p:cNvPr id="190" name="Google Shape;190;p24"/>
          <p:cNvSpPr txBox="1"/>
          <p:nvPr/>
        </p:nvSpPr>
        <p:spPr>
          <a:xfrm>
            <a:off x="5203375" y="24198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LangGraph</a:t>
            </a:r>
            <a:endParaRPr/>
          </a:p>
        </p:txBody>
      </p:sp>
      <p:sp>
        <p:nvSpPr>
          <p:cNvPr id="191" name="Google Shape;191;p24"/>
          <p:cNvSpPr/>
          <p:nvPr/>
        </p:nvSpPr>
        <p:spPr>
          <a:xfrm>
            <a:off x="5274600" y="1457450"/>
            <a:ext cx="3000000" cy="544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92" name="Google Shape;192;p24"/>
          <p:cNvSpPr/>
          <p:nvPr/>
        </p:nvSpPr>
        <p:spPr>
          <a:xfrm>
            <a:off x="5489788" y="1590800"/>
            <a:ext cx="478200" cy="27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93" name="Google Shape;193;p24"/>
          <p:cNvSpPr/>
          <p:nvPr/>
        </p:nvSpPr>
        <p:spPr>
          <a:xfrm>
            <a:off x="6186929" y="1590800"/>
            <a:ext cx="478200" cy="27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94" name="Google Shape;194;p24"/>
          <p:cNvSpPr/>
          <p:nvPr/>
        </p:nvSpPr>
        <p:spPr>
          <a:xfrm>
            <a:off x="6884071" y="1590800"/>
            <a:ext cx="478200" cy="27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95" name="Google Shape;195;p24"/>
          <p:cNvSpPr/>
          <p:nvPr/>
        </p:nvSpPr>
        <p:spPr>
          <a:xfrm>
            <a:off x="7581213" y="1590800"/>
            <a:ext cx="478200" cy="27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96" name="Google Shape;196;p24"/>
          <p:cNvSpPr/>
          <p:nvPr/>
        </p:nvSpPr>
        <p:spPr>
          <a:xfrm>
            <a:off x="5721850" y="2884075"/>
            <a:ext cx="447300" cy="447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97" name="Google Shape;197;p24"/>
          <p:cNvSpPr/>
          <p:nvPr/>
        </p:nvSpPr>
        <p:spPr>
          <a:xfrm>
            <a:off x="6759150" y="2884075"/>
            <a:ext cx="447300" cy="447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98" name="Google Shape;198;p24"/>
          <p:cNvSpPr/>
          <p:nvPr/>
        </p:nvSpPr>
        <p:spPr>
          <a:xfrm>
            <a:off x="6240550" y="3426300"/>
            <a:ext cx="447300" cy="447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99" name="Google Shape;199;p24"/>
          <p:cNvSpPr/>
          <p:nvPr/>
        </p:nvSpPr>
        <p:spPr>
          <a:xfrm>
            <a:off x="5656350" y="3968500"/>
            <a:ext cx="447300" cy="447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200" name="Google Shape;200;p24"/>
          <p:cNvSpPr/>
          <p:nvPr/>
        </p:nvSpPr>
        <p:spPr>
          <a:xfrm>
            <a:off x="8203375" y="3371300"/>
            <a:ext cx="447300" cy="447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cxnSp>
        <p:nvCxnSpPr>
          <p:cNvPr id="201" name="Google Shape;201;p24"/>
          <p:cNvCxnSpPr>
            <a:stCxn id="192" idx="3"/>
            <a:endCxn id="193" idx="1"/>
          </p:cNvCxnSpPr>
          <p:nvPr/>
        </p:nvCxnSpPr>
        <p:spPr>
          <a:xfrm>
            <a:off x="5967988" y="1729550"/>
            <a:ext cx="219000" cy="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4"/>
          <p:cNvCxnSpPr>
            <a:stCxn id="193" idx="3"/>
            <a:endCxn id="194" idx="1"/>
          </p:cNvCxnSpPr>
          <p:nvPr/>
        </p:nvCxnSpPr>
        <p:spPr>
          <a:xfrm>
            <a:off x="6665129" y="1729550"/>
            <a:ext cx="219000" cy="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4"/>
          <p:cNvCxnSpPr>
            <a:stCxn id="194" idx="3"/>
            <a:endCxn id="195" idx="1"/>
          </p:cNvCxnSpPr>
          <p:nvPr/>
        </p:nvCxnSpPr>
        <p:spPr>
          <a:xfrm>
            <a:off x="7362271" y="1729550"/>
            <a:ext cx="219000" cy="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24"/>
          <p:cNvCxnSpPr>
            <a:stCxn id="196" idx="6"/>
            <a:endCxn id="197" idx="2"/>
          </p:cNvCxnSpPr>
          <p:nvPr/>
        </p:nvCxnSpPr>
        <p:spPr>
          <a:xfrm>
            <a:off x="6169150" y="3107725"/>
            <a:ext cx="590100" cy="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4"/>
          <p:cNvCxnSpPr>
            <a:stCxn id="196" idx="5"/>
            <a:endCxn id="198" idx="1"/>
          </p:cNvCxnSpPr>
          <p:nvPr/>
        </p:nvCxnSpPr>
        <p:spPr>
          <a:xfrm>
            <a:off x="6103644" y="3265869"/>
            <a:ext cx="202500" cy="2259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24"/>
          <p:cNvCxnSpPr>
            <a:stCxn id="198" idx="7"/>
            <a:endCxn id="197" idx="3"/>
          </p:cNvCxnSpPr>
          <p:nvPr/>
        </p:nvCxnSpPr>
        <p:spPr>
          <a:xfrm flipH="1" rot="10800000">
            <a:off x="6622344" y="3265906"/>
            <a:ext cx="202200" cy="2259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24"/>
          <p:cNvCxnSpPr>
            <a:stCxn id="198" idx="3"/>
            <a:endCxn id="199" idx="7"/>
          </p:cNvCxnSpPr>
          <p:nvPr/>
        </p:nvCxnSpPr>
        <p:spPr>
          <a:xfrm flipH="1">
            <a:off x="6038156" y="3808094"/>
            <a:ext cx="267900" cy="2259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4"/>
          <p:cNvCxnSpPr>
            <a:stCxn id="199" idx="0"/>
            <a:endCxn id="196" idx="4"/>
          </p:cNvCxnSpPr>
          <p:nvPr/>
        </p:nvCxnSpPr>
        <p:spPr>
          <a:xfrm flipH="1" rot="10800000">
            <a:off x="5880000" y="3331300"/>
            <a:ext cx="65400" cy="6372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24"/>
          <p:cNvCxnSpPr>
            <a:endCxn id="200" idx="2"/>
          </p:cNvCxnSpPr>
          <p:nvPr/>
        </p:nvCxnSpPr>
        <p:spPr>
          <a:xfrm>
            <a:off x="7988875" y="3593450"/>
            <a:ext cx="214500" cy="15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24"/>
          <p:cNvSpPr/>
          <p:nvPr/>
        </p:nvSpPr>
        <p:spPr>
          <a:xfrm>
            <a:off x="4958400" y="3426300"/>
            <a:ext cx="447300" cy="447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cxnSp>
        <p:nvCxnSpPr>
          <p:cNvPr id="211" name="Google Shape;211;p24"/>
          <p:cNvCxnSpPr>
            <a:stCxn id="210" idx="7"/>
            <a:endCxn id="196" idx="3"/>
          </p:cNvCxnSpPr>
          <p:nvPr/>
        </p:nvCxnSpPr>
        <p:spPr>
          <a:xfrm flipH="1" rot="10800000">
            <a:off x="5340194" y="3265906"/>
            <a:ext cx="447300" cy="22590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24"/>
          <p:cNvCxnSpPr>
            <a:stCxn id="210" idx="5"/>
            <a:endCxn id="199" idx="1"/>
          </p:cNvCxnSpPr>
          <p:nvPr/>
        </p:nvCxnSpPr>
        <p:spPr>
          <a:xfrm>
            <a:off x="5340194" y="3808094"/>
            <a:ext cx="381600" cy="2259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24"/>
          <p:cNvSpPr txBox="1"/>
          <p:nvPr/>
        </p:nvSpPr>
        <p:spPr>
          <a:xfrm>
            <a:off x="7362275" y="3340700"/>
            <a:ext cx="478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900">
                <a:solidFill>
                  <a:schemeClr val="dk1"/>
                </a:solidFill>
                <a:latin typeface="Lora"/>
                <a:ea typeface="Lora"/>
                <a:cs typeface="Lora"/>
                <a:sym typeface="Lora"/>
              </a:rPr>
              <a:t>…</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5"/>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LangGraph Fundamentals</a:t>
            </a:r>
            <a:endParaRPr sz="2200">
              <a:latin typeface="Lora"/>
              <a:ea typeface="Lora"/>
              <a:cs typeface="Lora"/>
              <a:sym typeface="Lora"/>
            </a:endParaRPr>
          </a:p>
        </p:txBody>
      </p:sp>
      <p:sp>
        <p:nvSpPr>
          <p:cNvPr id="220" name="Google Shape;220;p25"/>
          <p:cNvSpPr txBox="1"/>
          <p:nvPr/>
        </p:nvSpPr>
        <p:spPr>
          <a:xfrm>
            <a:off x="443225" y="970100"/>
            <a:ext cx="8502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Core concepts: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Nodes: Individual processing units (agents, tools, etc.)</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Edges: Connections between nodes defining flow</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State: Shared information passed between nodes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Channels: Communication pathways</a:t>
            </a:r>
            <a:endParaRPr i="1" sz="1200">
              <a:solidFill>
                <a:schemeClr val="dk1"/>
              </a:solidFill>
              <a:latin typeface="Lora"/>
              <a:ea typeface="Lora"/>
              <a:cs typeface="Lora"/>
              <a:sym typeface="Lora"/>
            </a:endParaRPr>
          </a:p>
          <a:p>
            <a:pPr indent="0" lvl="0" marL="0" rtl="0" algn="l">
              <a:spcBef>
                <a:spcPts val="0"/>
              </a:spcBef>
              <a:spcAft>
                <a:spcPts val="0"/>
              </a:spcAft>
              <a:buNone/>
            </a:pPr>
            <a:r>
              <a:rPr i="1" lang="en" sz="1200">
                <a:solidFill>
                  <a:schemeClr val="dk1"/>
                </a:solidFill>
                <a:latin typeface="Lora"/>
                <a:ea typeface="Lora"/>
                <a:cs typeface="Lora"/>
                <a:sym typeface="Lora"/>
              </a:rPr>
              <a:t>Graph construction:</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Defining nodes and their functions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Establishing connections and flow logic</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Configuring state management</a:t>
            </a:r>
            <a:endParaRPr i="1" sz="1200">
              <a:solidFill>
                <a:schemeClr val="dk1"/>
              </a:solidFill>
              <a:latin typeface="Lora"/>
              <a:ea typeface="Lora"/>
              <a:cs typeface="Lora"/>
              <a:sym typeface="Lora"/>
            </a:endParaRPr>
          </a:p>
          <a:p>
            <a:pPr indent="0" lvl="0" marL="0" rtl="0" algn="l">
              <a:spcBef>
                <a:spcPts val="0"/>
              </a:spcBef>
              <a:spcAft>
                <a:spcPts val="0"/>
              </a:spcAft>
              <a:buNone/>
            </a:pPr>
            <a:r>
              <a:rPr i="1" lang="en" sz="1200">
                <a:solidFill>
                  <a:schemeClr val="dk1"/>
                </a:solidFill>
                <a:latin typeface="Lora"/>
                <a:ea typeface="Lora"/>
                <a:cs typeface="Lora"/>
                <a:sym typeface="Lora"/>
              </a:rPr>
              <a:t>Execution models: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Synchronous vs. asynchronous processing</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Event-driven execution</a:t>
            </a:r>
            <a:endParaRPr i="1" sz="1200">
              <a:solidFill>
                <a:schemeClr val="dk1"/>
              </a:solidFill>
              <a:latin typeface="Lora"/>
              <a:ea typeface="Lora"/>
              <a:cs typeface="Lora"/>
              <a:sym typeface="Lora"/>
            </a:endParaRPr>
          </a:p>
        </p:txBody>
      </p:sp>
      <p:sp>
        <p:nvSpPr>
          <p:cNvPr id="221" name="Google Shape;221;p25"/>
          <p:cNvSpPr/>
          <p:nvPr/>
        </p:nvSpPr>
        <p:spPr>
          <a:xfrm>
            <a:off x="5054525" y="132329"/>
            <a:ext cx="3732600" cy="4580700"/>
          </a:xfrm>
          <a:prstGeom prst="roundRect">
            <a:avLst>
              <a:gd fmla="val 11162"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t>from langgraph.graph import StateGraph</a:t>
            </a:r>
            <a:endParaRPr sz="1100"/>
          </a:p>
          <a:p>
            <a:pPr indent="0" lvl="0" marL="0" rtl="0" algn="l">
              <a:spcBef>
                <a:spcPts val="0"/>
              </a:spcBef>
              <a:spcAft>
                <a:spcPts val="0"/>
              </a:spcAft>
              <a:buClr>
                <a:schemeClr val="dk1"/>
              </a:buClr>
              <a:buSzPts val="1100"/>
              <a:buFont typeface="Arial"/>
              <a:buNone/>
            </a:pPr>
            <a:r>
              <a:rPr lang="en" sz="1100"/>
              <a:t>from typing import TypedDict, List, Annotated</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 Define state</a:t>
            </a:r>
            <a:endParaRPr sz="1100"/>
          </a:p>
          <a:p>
            <a:pPr indent="0" lvl="0" marL="0" rtl="0" algn="l">
              <a:spcBef>
                <a:spcPts val="0"/>
              </a:spcBef>
              <a:spcAft>
                <a:spcPts val="0"/>
              </a:spcAft>
              <a:buClr>
                <a:schemeClr val="dk1"/>
              </a:buClr>
              <a:buSzPts val="1100"/>
              <a:buFont typeface="Arial"/>
              <a:buNone/>
            </a:pPr>
            <a:r>
              <a:rPr lang="en" sz="1100"/>
              <a:t>class AgentState(TypedDict):</a:t>
            </a:r>
            <a:endParaRPr sz="1100"/>
          </a:p>
          <a:p>
            <a:pPr indent="0" lvl="0" marL="0" rtl="0" algn="l">
              <a:spcBef>
                <a:spcPts val="0"/>
              </a:spcBef>
              <a:spcAft>
                <a:spcPts val="0"/>
              </a:spcAft>
              <a:buClr>
                <a:schemeClr val="dk1"/>
              </a:buClr>
              <a:buSzPts val="1100"/>
              <a:buFont typeface="Arial"/>
              <a:buNone/>
            </a:pPr>
            <a:r>
              <a:rPr lang="en" sz="1100"/>
              <a:t>    messages: List[str]</a:t>
            </a:r>
            <a:endParaRPr sz="1100"/>
          </a:p>
          <a:p>
            <a:pPr indent="0" lvl="0" marL="0" rtl="0" algn="l">
              <a:spcBef>
                <a:spcPts val="0"/>
              </a:spcBef>
              <a:spcAft>
                <a:spcPts val="0"/>
              </a:spcAft>
              <a:buClr>
                <a:schemeClr val="dk1"/>
              </a:buClr>
              <a:buSzPts val="1100"/>
              <a:buFont typeface="Arial"/>
              <a:buNone/>
            </a:pPr>
            <a:r>
              <a:rPr lang="en" sz="1100"/>
              <a:t>    current_step: str</a:t>
            </a:r>
            <a:endParaRPr sz="1100"/>
          </a:p>
          <a:p>
            <a:pPr indent="0" lvl="0" marL="0" rtl="0" algn="l">
              <a:spcBef>
                <a:spcPts val="0"/>
              </a:spcBef>
              <a:spcAft>
                <a:spcPts val="0"/>
              </a:spcAft>
              <a:buClr>
                <a:schemeClr val="dk1"/>
              </a:buClr>
              <a:buSzPts val="1100"/>
              <a:buFont typeface="Arial"/>
              <a:buNone/>
            </a:pPr>
            <a:r>
              <a:rPr lang="en" sz="1100"/>
              <a:t>    decision: str</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workflow = StateGraph(AgentState) </a:t>
            </a:r>
            <a:r>
              <a:rPr lang="en" sz="1100">
                <a:solidFill>
                  <a:schemeClr val="dk1"/>
                </a:solidFill>
              </a:rPr>
              <a:t># Create graph</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 Add nodes</a:t>
            </a:r>
            <a:endParaRPr sz="1100"/>
          </a:p>
          <a:p>
            <a:pPr indent="0" lvl="0" marL="0" rtl="0" algn="l">
              <a:spcBef>
                <a:spcPts val="0"/>
              </a:spcBef>
              <a:spcAft>
                <a:spcPts val="0"/>
              </a:spcAft>
              <a:buClr>
                <a:schemeClr val="dk1"/>
              </a:buClr>
              <a:buSzPts val="1100"/>
              <a:buFont typeface="Arial"/>
              <a:buNone/>
            </a:pPr>
            <a:r>
              <a:rPr lang="en" sz="1100"/>
              <a:t>workflow.add_node("analyze", analyze_function)</a:t>
            </a:r>
            <a:endParaRPr sz="1100"/>
          </a:p>
          <a:p>
            <a:pPr indent="0" lvl="0" marL="0" rtl="0" algn="l">
              <a:spcBef>
                <a:spcPts val="0"/>
              </a:spcBef>
              <a:spcAft>
                <a:spcPts val="0"/>
              </a:spcAft>
              <a:buClr>
                <a:schemeClr val="dk1"/>
              </a:buClr>
              <a:buSzPts val="1100"/>
              <a:buFont typeface="Arial"/>
              <a:buNone/>
            </a:pPr>
            <a:r>
              <a:rPr lang="en" sz="1100"/>
              <a:t>workflow.add_node("research", research_function)</a:t>
            </a:r>
            <a:endParaRPr sz="1100"/>
          </a:p>
          <a:p>
            <a:pPr indent="0" lvl="0" marL="0" rtl="0" algn="l">
              <a:spcBef>
                <a:spcPts val="0"/>
              </a:spcBef>
              <a:spcAft>
                <a:spcPts val="0"/>
              </a:spcAft>
              <a:buClr>
                <a:schemeClr val="dk1"/>
              </a:buClr>
              <a:buSzPts val="1100"/>
              <a:buFont typeface="Arial"/>
              <a:buNone/>
            </a:pPr>
            <a:r>
              <a:rPr lang="en" sz="1100"/>
              <a:t>workflow.add_node("decide", decision_function)</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 Add edges with conditional routing</a:t>
            </a:r>
            <a:endParaRPr sz="1100"/>
          </a:p>
          <a:p>
            <a:pPr indent="0" lvl="0" marL="0" rtl="0" algn="l">
              <a:spcBef>
                <a:spcPts val="0"/>
              </a:spcBef>
              <a:spcAft>
                <a:spcPts val="0"/>
              </a:spcAft>
              <a:buClr>
                <a:schemeClr val="dk1"/>
              </a:buClr>
              <a:buSzPts val="1100"/>
              <a:buFont typeface="Arial"/>
              <a:buNone/>
            </a:pPr>
            <a:r>
              <a:rPr lang="en" sz="1100"/>
              <a:t>workflow.add_edge("analyze", "decide")</a:t>
            </a:r>
            <a:endParaRPr sz="1100"/>
          </a:p>
          <a:p>
            <a:pPr indent="0" lvl="0" marL="0" rtl="0" algn="l">
              <a:spcBef>
                <a:spcPts val="0"/>
              </a:spcBef>
              <a:spcAft>
                <a:spcPts val="0"/>
              </a:spcAft>
              <a:buClr>
                <a:schemeClr val="dk1"/>
              </a:buClr>
              <a:buSzPts val="1100"/>
              <a:buFont typeface="Arial"/>
              <a:buNone/>
            </a:pPr>
            <a:r>
              <a:rPr lang="en" sz="1100"/>
              <a:t>workflow.add_conditional_edges(</a:t>
            </a:r>
            <a:endParaRPr sz="1100"/>
          </a:p>
          <a:p>
            <a:pPr indent="0" lvl="0" marL="0" rtl="0" algn="l">
              <a:spcBef>
                <a:spcPts val="0"/>
              </a:spcBef>
              <a:spcAft>
                <a:spcPts val="0"/>
              </a:spcAft>
              <a:buClr>
                <a:schemeClr val="dk1"/>
              </a:buClr>
              <a:buSzPts val="1100"/>
              <a:buFont typeface="Arial"/>
              <a:buNone/>
            </a:pPr>
            <a:r>
              <a:rPr lang="en" sz="1100"/>
              <a:t>    "decide",</a:t>
            </a:r>
            <a:endParaRPr sz="1100"/>
          </a:p>
          <a:p>
            <a:pPr indent="0" lvl="0" marL="0" rtl="0" algn="l">
              <a:spcBef>
                <a:spcPts val="0"/>
              </a:spcBef>
              <a:spcAft>
                <a:spcPts val="0"/>
              </a:spcAft>
              <a:buClr>
                <a:schemeClr val="dk1"/>
              </a:buClr>
              <a:buSzPts val="1100"/>
              <a:buFont typeface="Arial"/>
              <a:buNone/>
            </a:pPr>
            <a:r>
              <a:rPr lang="en" sz="1100"/>
              <a:t>    lambda state: state["decision"],</a:t>
            </a:r>
            <a:endParaRPr sz="1100"/>
          </a:p>
          <a:p>
            <a:pPr indent="0" lvl="0" marL="0" rtl="0" algn="l">
              <a:spcBef>
                <a:spcPts val="0"/>
              </a:spcBef>
              <a:spcAft>
                <a:spcPts val="0"/>
              </a:spcAft>
              <a:buClr>
                <a:schemeClr val="dk1"/>
              </a:buClr>
              <a:buSzPts val="1100"/>
              <a:buFont typeface="Arial"/>
              <a:buNone/>
            </a:pPr>
            <a:r>
              <a:rPr lang="en" sz="1100"/>
              <a:t>    {"research_needed": "research",</a:t>
            </a:r>
            <a:endParaRPr sz="1100"/>
          </a:p>
          <a:p>
            <a:pPr indent="0" lvl="0" marL="0" rtl="0" algn="l">
              <a:spcBef>
                <a:spcPts val="0"/>
              </a:spcBef>
              <a:spcAft>
                <a:spcPts val="0"/>
              </a:spcAft>
              <a:buClr>
                <a:schemeClr val="dk1"/>
              </a:buClr>
              <a:buSzPts val="1100"/>
              <a:buFont typeface="Arial"/>
              <a:buNone/>
            </a:pPr>
            <a:r>
              <a:rPr lang="en" sz="1100"/>
              <a:t>    "complete": END}</a:t>
            </a:r>
            <a:endParaRPr sz="1100"/>
          </a:p>
          <a:p>
            <a:pPr indent="0" lvl="0" marL="0" rtl="0" algn="l">
              <a:spcBef>
                <a:spcPts val="0"/>
              </a:spcBef>
              <a:spcAft>
                <a:spcPts val="0"/>
              </a:spcAft>
              <a:buClr>
                <a:schemeClr val="dk1"/>
              </a:buClr>
              <a:buSzPts val="1100"/>
              <a:buFont typeface="Arial"/>
              <a:buNone/>
            </a:pPr>
            <a:r>
              <a:rPr lang="en" sz="1100"/>
              <a:t>)</a:t>
            </a:r>
            <a:endParaRPr sz="1100"/>
          </a:p>
          <a:p>
            <a:pPr indent="0" lvl="0" marL="0" rtl="0" algn="l">
              <a:spcBef>
                <a:spcPts val="0"/>
              </a:spcBef>
              <a:spcAft>
                <a:spcPts val="0"/>
              </a:spcAft>
              <a:buClr>
                <a:schemeClr val="dk1"/>
              </a:buClr>
              <a:buSzPts val="1100"/>
              <a:buFont typeface="Arial"/>
              <a:buNone/>
            </a:pPr>
            <a:r>
              <a:rPr lang="en" sz="1100"/>
              <a:t>workflow.add_edge("research", "analyze")</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26"/>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From LangChain to LangGraph: Evolution of Agent Frameworks</a:t>
            </a:r>
            <a:endParaRPr sz="2200">
              <a:latin typeface="Lora"/>
              <a:ea typeface="Lora"/>
              <a:cs typeface="Lora"/>
              <a:sym typeface="Lora"/>
            </a:endParaRPr>
          </a:p>
        </p:txBody>
      </p:sp>
      <p:pic>
        <p:nvPicPr>
          <p:cNvPr id="228" name="Google Shape;228;p26"/>
          <p:cNvPicPr preferRelativeResize="0"/>
          <p:nvPr/>
        </p:nvPicPr>
        <p:blipFill>
          <a:blip r:embed="rId3">
            <a:alphaModFix/>
          </a:blip>
          <a:stretch>
            <a:fillRect/>
          </a:stretch>
        </p:blipFill>
        <p:spPr>
          <a:xfrm>
            <a:off x="1645475" y="1476300"/>
            <a:ext cx="5853051" cy="3098924"/>
          </a:xfrm>
          <a:prstGeom prst="rect">
            <a:avLst/>
          </a:prstGeom>
          <a:noFill/>
          <a:ln>
            <a:noFill/>
          </a:ln>
        </p:spPr>
      </p:pic>
      <p:sp>
        <p:nvSpPr>
          <p:cNvPr id="229" name="Google Shape;229;p26"/>
          <p:cNvSpPr txBox="1"/>
          <p:nvPr/>
        </p:nvSpPr>
        <p:spPr>
          <a:xfrm>
            <a:off x="443225" y="754175"/>
            <a:ext cx="8463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An example of a chart produced automatically by LangGraph.</a:t>
            </a:r>
            <a:endParaRPr i="1" sz="1200">
              <a:solidFill>
                <a:schemeClr val="dk1"/>
              </a:solidFill>
              <a:latin typeface="Lora"/>
              <a:ea typeface="Lora"/>
              <a:cs typeface="Lora"/>
              <a:sym typeface="Lora"/>
            </a:endParaRPr>
          </a:p>
          <a:p>
            <a:pPr indent="0" lvl="0" marL="0" rtl="0" algn="l">
              <a:spcBef>
                <a:spcPts val="0"/>
              </a:spcBef>
              <a:spcAft>
                <a:spcPts val="0"/>
              </a:spcAft>
              <a:buNone/>
            </a:pPr>
            <a:r>
              <a:rPr i="1" lang="en" sz="1200">
                <a:solidFill>
                  <a:schemeClr val="dk1"/>
                </a:solidFill>
                <a:latin typeface="Lora"/>
                <a:ea typeface="Lora"/>
                <a:cs typeface="Lora"/>
                <a:sym typeface="Lora"/>
              </a:rPr>
              <a:t>If you want, you can go into details when creating a chart for your assignment, but the simple ones shown before are enough. You can use shapes, colors, arrows and text to show the differences between individual boxes.</a:t>
            </a:r>
            <a:endParaRPr i="1" sz="1200">
              <a:solidFill>
                <a:schemeClr val="dk1"/>
              </a:solidFill>
              <a:latin typeface="Lora"/>
              <a:ea typeface="Lora"/>
              <a:cs typeface="Lora"/>
              <a:sym typeface="Lora"/>
            </a:endParaRPr>
          </a:p>
          <a:p>
            <a:pPr indent="0" lvl="0" marL="0" rtl="0" algn="l">
              <a:spcBef>
                <a:spcPts val="0"/>
              </a:spcBef>
              <a:spcAft>
                <a:spcPts val="0"/>
              </a:spcAft>
              <a:buNone/>
            </a:pPr>
            <a:r>
              <a:t/>
            </a:r>
            <a:endParaRPr i="1" sz="1200">
              <a:solidFill>
                <a:schemeClr val="dk1"/>
              </a:solidFill>
              <a:latin typeface="Lora"/>
              <a:ea typeface="Lora"/>
              <a:cs typeface="Lora"/>
              <a:sym typeface="Lora"/>
            </a:endParaRPr>
          </a:p>
        </p:txBody>
      </p:sp>
      <p:sp>
        <p:nvSpPr>
          <p:cNvPr id="230" name="Google Shape;230;p26"/>
          <p:cNvSpPr txBox="1"/>
          <p:nvPr/>
        </p:nvSpPr>
        <p:spPr>
          <a:xfrm>
            <a:off x="4040675" y="4575225"/>
            <a:ext cx="359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Source: unknown deleted article from Medium</a:t>
            </a:r>
            <a:endParaRPr i="1" sz="1200">
              <a:solidFill>
                <a:schemeClr val="dk1"/>
              </a:solidFill>
              <a:latin typeface="Lora"/>
              <a:ea typeface="Lora"/>
              <a:cs typeface="Lora"/>
              <a:sym typeface="Lora"/>
            </a:endParaRPr>
          </a:p>
          <a:p>
            <a:pPr indent="0" lvl="0" marL="0" rtl="0" algn="l">
              <a:spcBef>
                <a:spcPts val="0"/>
              </a:spcBef>
              <a:spcAft>
                <a:spcPts val="0"/>
              </a:spcAft>
              <a:buNone/>
            </a:pPr>
            <a:r>
              <a:t/>
            </a:r>
            <a:endParaRPr i="1" sz="1200">
              <a:solidFill>
                <a:schemeClr val="dk1"/>
              </a:solidFill>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236" name="Google Shape;236;p27"/>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MCP Servers</a:t>
            </a:r>
            <a:endParaRPr sz="2200">
              <a:latin typeface="Lora"/>
              <a:ea typeface="Lora"/>
              <a:cs typeface="Lora"/>
              <a:sym typeface="Lora"/>
            </a:endParaRPr>
          </a:p>
        </p:txBody>
      </p:sp>
      <p:sp>
        <p:nvSpPr>
          <p:cNvPr id="237" name="Google Shape;237;p27"/>
          <p:cNvSpPr txBox="1"/>
          <p:nvPr/>
        </p:nvSpPr>
        <p:spPr>
          <a:xfrm>
            <a:off x="443225" y="931550"/>
            <a:ext cx="4453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Model Context Protocol (MCP) is a standardized framework for communication between different components of agentic AI, developed </a:t>
            </a:r>
            <a:r>
              <a:rPr i="1" lang="en" sz="1200">
                <a:solidFill>
                  <a:schemeClr val="dk1"/>
                </a:solidFill>
                <a:latin typeface="Lora"/>
                <a:ea typeface="Lora"/>
                <a:cs typeface="Lora"/>
                <a:sym typeface="Lora"/>
              </a:rPr>
              <a:t>in November 2024 </a:t>
            </a:r>
            <a:r>
              <a:rPr i="1" lang="en" sz="1200">
                <a:solidFill>
                  <a:schemeClr val="dk1"/>
                </a:solidFill>
                <a:latin typeface="Lora"/>
                <a:ea typeface="Lora"/>
                <a:cs typeface="Lora"/>
                <a:sym typeface="Lora"/>
              </a:rPr>
              <a:t>by Anthropic.</a:t>
            </a:r>
            <a:endParaRPr i="1" sz="1200">
              <a:solidFill>
                <a:schemeClr val="dk1"/>
              </a:solidFill>
              <a:latin typeface="Lora"/>
              <a:ea typeface="Lora"/>
              <a:cs typeface="Lora"/>
              <a:sym typeface="Lora"/>
            </a:endParaRPr>
          </a:p>
          <a:p>
            <a:pPr indent="0" lvl="0" marL="0" rtl="0" algn="l">
              <a:spcBef>
                <a:spcPts val="0"/>
              </a:spcBef>
              <a:spcAft>
                <a:spcPts val="0"/>
              </a:spcAft>
              <a:buNone/>
            </a:pPr>
            <a:r>
              <a:rPr i="1" lang="en" sz="1200">
                <a:solidFill>
                  <a:schemeClr val="dk1"/>
                </a:solidFill>
                <a:latin typeface="Lora"/>
                <a:ea typeface="Lora"/>
                <a:cs typeface="Lora"/>
                <a:sym typeface="Lora"/>
              </a:rPr>
              <a:t>Key Features: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b="1" i="1" lang="en" sz="1200">
                <a:solidFill>
                  <a:schemeClr val="dk1"/>
                </a:solidFill>
                <a:latin typeface="Lora"/>
                <a:ea typeface="Lora"/>
                <a:cs typeface="Lora"/>
                <a:sym typeface="Lora"/>
              </a:rPr>
              <a:t>Universal</a:t>
            </a:r>
            <a:r>
              <a:rPr i="1" lang="en" sz="1200">
                <a:solidFill>
                  <a:schemeClr val="dk1"/>
                </a:solidFill>
                <a:latin typeface="Lora"/>
                <a:ea typeface="Lora"/>
                <a:cs typeface="Lora"/>
                <a:sym typeface="Lora"/>
              </a:rPr>
              <a:t>: Eliminates custom integration needs.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b="1" i="1" lang="en" sz="1200">
                <a:solidFill>
                  <a:schemeClr val="dk1"/>
                </a:solidFill>
                <a:latin typeface="Lora"/>
                <a:ea typeface="Lora"/>
                <a:cs typeface="Lora"/>
                <a:sym typeface="Lora"/>
              </a:rPr>
              <a:t>Real-Time Data Access</a:t>
            </a:r>
            <a:r>
              <a:rPr i="1" lang="en" sz="1200">
                <a:solidFill>
                  <a:schemeClr val="dk1"/>
                </a:solidFill>
                <a:latin typeface="Lora"/>
                <a:ea typeface="Lora"/>
                <a:cs typeface="Lora"/>
                <a:sym typeface="Lora"/>
              </a:rPr>
              <a:t>: Enhances AI accuracy with up-to-date information.</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b="1" i="1" lang="en" sz="1200">
                <a:solidFill>
                  <a:schemeClr val="dk1"/>
                </a:solidFill>
                <a:latin typeface="Lora"/>
                <a:ea typeface="Lora"/>
                <a:cs typeface="Lora"/>
                <a:sym typeface="Lora"/>
              </a:rPr>
              <a:t>Efficient Integration</a:t>
            </a:r>
            <a:r>
              <a:rPr i="1" lang="en" sz="1200">
                <a:solidFill>
                  <a:schemeClr val="dk1"/>
                </a:solidFill>
                <a:latin typeface="Lora"/>
                <a:ea typeface="Lora"/>
                <a:cs typeface="Lora"/>
                <a:sym typeface="Lora"/>
              </a:rPr>
              <a:t>: Minimal setup for scalability and quick deployment.</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b="1" i="1" lang="en" sz="1200">
                <a:solidFill>
                  <a:schemeClr val="dk1"/>
                </a:solidFill>
                <a:latin typeface="Lora"/>
                <a:ea typeface="Lora"/>
                <a:cs typeface="Lora"/>
                <a:sym typeface="Lora"/>
              </a:rPr>
              <a:t>Wide Application</a:t>
            </a:r>
            <a:r>
              <a:rPr i="1" lang="en" sz="1200">
                <a:solidFill>
                  <a:schemeClr val="dk1"/>
                </a:solidFill>
                <a:latin typeface="Lora"/>
                <a:ea typeface="Lora"/>
                <a:cs typeface="Lora"/>
                <a:sym typeface="Lora"/>
              </a:rPr>
              <a:t>: Supports diverse use cases across industries (e.g., enterprise, healthcare, customer support).</a:t>
            </a:r>
            <a:endParaRPr i="1" sz="1200">
              <a:solidFill>
                <a:schemeClr val="dk1"/>
              </a:solidFill>
              <a:latin typeface="Lora"/>
              <a:ea typeface="Lora"/>
              <a:cs typeface="Lora"/>
              <a:sym typeface="Lora"/>
            </a:endParaRPr>
          </a:p>
        </p:txBody>
      </p:sp>
      <p:pic>
        <p:nvPicPr>
          <p:cNvPr id="238" name="Google Shape;238;p27"/>
          <p:cNvPicPr preferRelativeResize="0"/>
          <p:nvPr/>
        </p:nvPicPr>
        <p:blipFill>
          <a:blip r:embed="rId3">
            <a:alphaModFix/>
          </a:blip>
          <a:stretch>
            <a:fillRect/>
          </a:stretch>
        </p:blipFill>
        <p:spPr>
          <a:xfrm>
            <a:off x="5112650" y="931550"/>
            <a:ext cx="3755550" cy="3487974"/>
          </a:xfrm>
          <a:prstGeom prst="rect">
            <a:avLst/>
          </a:prstGeom>
          <a:noFill/>
          <a:ln>
            <a:noFill/>
          </a:ln>
        </p:spPr>
      </p:pic>
      <p:sp>
        <p:nvSpPr>
          <p:cNvPr id="239" name="Google Shape;239;p27"/>
          <p:cNvSpPr txBox="1"/>
          <p:nvPr/>
        </p:nvSpPr>
        <p:spPr>
          <a:xfrm>
            <a:off x="5112650" y="4419525"/>
            <a:ext cx="328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Source: </a:t>
            </a:r>
            <a:r>
              <a:rPr lang="en" sz="800"/>
              <a:t>https://medium.com/@max.petrusenko/the-ultimate-claude-</a:t>
            </a:r>
            <a:endParaRPr sz="800"/>
          </a:p>
          <a:p>
            <a:pPr indent="0" lvl="0" marL="0" rtl="0" algn="l">
              <a:spcBef>
                <a:spcPts val="0"/>
              </a:spcBef>
              <a:spcAft>
                <a:spcPts val="0"/>
              </a:spcAft>
              <a:buNone/>
            </a:pPr>
            <a:r>
              <a:rPr lang="en" sz="800"/>
              <a:t>hack-how-to-load-your-entire-github-repo-in-one-shot-e09c3be74f75</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245" name="Google Shape;245;p28"/>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Evaluating Agentic AI Systems</a:t>
            </a:r>
            <a:endParaRPr sz="2200">
              <a:latin typeface="Lora"/>
              <a:ea typeface="Lora"/>
              <a:cs typeface="Lora"/>
              <a:sym typeface="Lora"/>
            </a:endParaRPr>
          </a:p>
        </p:txBody>
      </p:sp>
      <p:sp>
        <p:nvSpPr>
          <p:cNvPr id="246" name="Google Shape;246;p28"/>
          <p:cNvSpPr txBox="1"/>
          <p:nvPr/>
        </p:nvSpPr>
        <p:spPr>
          <a:xfrm>
            <a:off x="443225" y="931550"/>
            <a:ext cx="6620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Agentic AI systems are designed to perform tasks autonomously, requiring robust evaluation methods to ensure reliability and effectiveness.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b="1" i="1" lang="en" sz="1200">
                <a:solidFill>
                  <a:schemeClr val="dk1"/>
                </a:solidFill>
                <a:latin typeface="Lora"/>
                <a:ea typeface="Lora"/>
                <a:cs typeface="Lora"/>
                <a:sym typeface="Lora"/>
              </a:rPr>
              <a:t>End-to-End Evaluation:</a:t>
            </a:r>
            <a:r>
              <a:rPr i="1" lang="en" sz="1200">
                <a:solidFill>
                  <a:schemeClr val="dk1"/>
                </a:solidFill>
                <a:latin typeface="Lora"/>
                <a:ea typeface="Lora"/>
                <a:cs typeface="Lora"/>
                <a:sym typeface="Lora"/>
              </a:rPr>
              <a:t> Testing the AI system as a whole by executing complete workflows.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Ensures the system performs effectively in real-world scenarios.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Captures interactions and dependencies between components; assesses overall system performance.</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May overlook individual component failures; limited diagnostic insight.</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b="1" i="1" lang="en" sz="1200">
                <a:solidFill>
                  <a:schemeClr val="dk1"/>
                </a:solidFill>
                <a:latin typeface="Lora"/>
                <a:ea typeface="Lora"/>
                <a:cs typeface="Lora"/>
                <a:sym typeface="Lora"/>
              </a:rPr>
              <a:t>Component Evaluation: </a:t>
            </a:r>
            <a:r>
              <a:rPr i="1" lang="en" sz="1200">
                <a:solidFill>
                  <a:schemeClr val="dk1"/>
                </a:solidFill>
                <a:latin typeface="Lora"/>
                <a:ea typeface="Lora"/>
                <a:cs typeface="Lora"/>
                <a:sym typeface="Lora"/>
              </a:rPr>
              <a:t>Testing individual components of an AI system separately.</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Identifies the strengths and weaknesses of each component.</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Provides detailed diagnostic information; facilitates targeted improvements.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May miss issues arising from component interactions when integrated.</a:t>
            </a:r>
            <a:endParaRPr i="1" sz="1200">
              <a:solidFill>
                <a:schemeClr val="dk1"/>
              </a:solidFill>
              <a:latin typeface="Lora"/>
              <a:ea typeface="Lora"/>
              <a:cs typeface="Lora"/>
              <a:sym typeface="L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252" name="Google Shape;252;p29"/>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Evaluating Agentic AI Systems</a:t>
            </a:r>
            <a:endParaRPr sz="2200">
              <a:latin typeface="Lora"/>
              <a:ea typeface="Lora"/>
              <a:cs typeface="Lora"/>
              <a:sym typeface="Lora"/>
            </a:endParaRPr>
          </a:p>
        </p:txBody>
      </p:sp>
      <p:sp>
        <p:nvSpPr>
          <p:cNvPr id="253" name="Google Shape;253;p29"/>
          <p:cNvSpPr txBox="1"/>
          <p:nvPr/>
        </p:nvSpPr>
        <p:spPr>
          <a:xfrm>
            <a:off x="443225" y="931550"/>
            <a:ext cx="7723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Test-Driven Development (TDD): A software development approach where tests are written before the code itself.</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Encourages modular development, making components easier to test.</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Helps in setting clear, measurable objectives for AI behavior.</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Performance Metrics: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Accuracy: Correctness of the AI’s outputs.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Robustness: Ability to handle diverse inputs and unforeseen scenarios.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Scalability: Performance with increasing data and task complexity.</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Interpretability: Understanding and transparency of the AI’s decisions.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Continuous Monitoring:</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Implement systems for real-time performance tracking.</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Quickly identify and address deviations from expected behavior.</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Scenario-Based Testing:</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Create realistic scenarios to test AI behavior under different conditions.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Ensure adaptability and resilience in varied environments.</a:t>
            </a:r>
            <a:endParaRPr i="1" sz="1200">
              <a:solidFill>
                <a:schemeClr val="dk1"/>
              </a:solidFill>
              <a:latin typeface="Lora"/>
              <a:ea typeface="Lora"/>
              <a:cs typeface="Lora"/>
              <a:sym typeface="Lo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259" name="Google Shape;259;p30"/>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Working with larger groups of agents</a:t>
            </a:r>
            <a:endParaRPr sz="2200">
              <a:latin typeface="Lora"/>
              <a:ea typeface="Lora"/>
              <a:cs typeface="Lora"/>
              <a:sym typeface="Lora"/>
            </a:endParaRPr>
          </a:p>
        </p:txBody>
      </p:sp>
      <p:sp>
        <p:nvSpPr>
          <p:cNvPr id="260" name="Google Shape;260;p30"/>
          <p:cNvSpPr txBox="1"/>
          <p:nvPr/>
        </p:nvSpPr>
        <p:spPr>
          <a:xfrm>
            <a:off x="443225" y="931550"/>
            <a:ext cx="7723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Libraries such as </a:t>
            </a:r>
            <a:r>
              <a:rPr b="1" i="1" lang="en" sz="1200">
                <a:solidFill>
                  <a:schemeClr val="dk1"/>
                </a:solidFill>
                <a:latin typeface="Lora"/>
                <a:ea typeface="Lora"/>
                <a:cs typeface="Lora"/>
                <a:sym typeface="Lora"/>
              </a:rPr>
              <a:t>CrewAI </a:t>
            </a:r>
            <a:r>
              <a:rPr i="1" lang="en" sz="1200">
                <a:solidFill>
                  <a:schemeClr val="dk1"/>
                </a:solidFill>
                <a:latin typeface="Lora"/>
                <a:ea typeface="Lora"/>
                <a:cs typeface="Lora"/>
                <a:sym typeface="Lora"/>
              </a:rPr>
              <a:t>are created to make it easier to work with larger numbers of agents.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Imagine a full AI software development team: </a:t>
            </a:r>
            <a:r>
              <a:rPr lang="en" sz="1100" u="sng">
                <a:solidFill>
                  <a:schemeClr val="hlink"/>
                </a:solidFill>
                <a:hlinkClick r:id="rId3"/>
              </a:rPr>
              <a:t>2307.07924</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Assign roles such as junior and senior coders, code reviewers, team leads, managers, QA testers and more</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Make them interact and develop things for you.</a:t>
            </a:r>
            <a:endParaRPr i="1" sz="1200">
              <a:solidFill>
                <a:schemeClr val="dk1"/>
              </a:solidFill>
              <a:latin typeface="Lora"/>
              <a:ea typeface="Lora"/>
              <a:cs typeface="Lora"/>
              <a:sym typeface="Lora"/>
            </a:endParaRPr>
          </a:p>
        </p:txBody>
      </p:sp>
      <p:pic>
        <p:nvPicPr>
          <p:cNvPr id="261" name="Google Shape;261;p30"/>
          <p:cNvPicPr preferRelativeResize="0"/>
          <p:nvPr/>
        </p:nvPicPr>
        <p:blipFill>
          <a:blip r:embed="rId4">
            <a:alphaModFix/>
          </a:blip>
          <a:stretch>
            <a:fillRect/>
          </a:stretch>
        </p:blipFill>
        <p:spPr>
          <a:xfrm>
            <a:off x="2640764" y="2039750"/>
            <a:ext cx="3328125" cy="297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267" name="Google Shape;267;p31"/>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Working with larger groups of agents</a:t>
            </a:r>
            <a:endParaRPr sz="2200">
              <a:latin typeface="Lora"/>
              <a:ea typeface="Lora"/>
              <a:cs typeface="Lora"/>
              <a:sym typeface="Lora"/>
            </a:endParaRPr>
          </a:p>
        </p:txBody>
      </p:sp>
      <p:sp>
        <p:nvSpPr>
          <p:cNvPr id="268" name="Google Shape;268;p31"/>
          <p:cNvSpPr txBox="1"/>
          <p:nvPr/>
        </p:nvSpPr>
        <p:spPr>
          <a:xfrm>
            <a:off x="443225" y="931550"/>
            <a:ext cx="77232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Or model the behaviour of people in real world: </a:t>
            </a:r>
            <a:r>
              <a:rPr lang="en" sz="1100" u="sng">
                <a:solidFill>
                  <a:schemeClr val="accent5"/>
                </a:solidFill>
                <a:hlinkClick r:id="rId3">
                  <a:extLst>
                    <a:ext uri="{A12FA001-AC4F-418D-AE19-62706E023703}">
                      <ahyp:hlinkClr val="tx"/>
                    </a:ext>
                  </a:extLst>
                </a:hlinkClick>
              </a:rPr>
              <a:t>arxiv.org/pdf/2304.03442</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Let them wake up, cook, go to work, do art, etc… and see what happens!</a:t>
            </a:r>
            <a:endParaRPr i="1" sz="1200">
              <a:solidFill>
                <a:schemeClr val="dk1"/>
              </a:solidFill>
              <a:latin typeface="Lora"/>
              <a:ea typeface="Lora"/>
              <a:cs typeface="Lora"/>
              <a:sym typeface="Lora"/>
            </a:endParaRPr>
          </a:p>
        </p:txBody>
      </p:sp>
      <p:pic>
        <p:nvPicPr>
          <p:cNvPr id="269" name="Google Shape;269;p31"/>
          <p:cNvPicPr preferRelativeResize="0"/>
          <p:nvPr/>
        </p:nvPicPr>
        <p:blipFill>
          <a:blip r:embed="rId4">
            <a:alphaModFix/>
          </a:blip>
          <a:stretch>
            <a:fillRect/>
          </a:stretch>
        </p:blipFill>
        <p:spPr>
          <a:xfrm>
            <a:off x="1587850" y="1543550"/>
            <a:ext cx="5968295" cy="3164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 name="Google Shape;275;p32"/>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Collaborative Research Swarm</a:t>
            </a:r>
            <a:endParaRPr sz="2200">
              <a:latin typeface="Lora"/>
              <a:ea typeface="Lora"/>
              <a:cs typeface="Lora"/>
              <a:sym typeface="Lora"/>
            </a:endParaRPr>
          </a:p>
        </p:txBody>
      </p:sp>
      <p:sp>
        <p:nvSpPr>
          <p:cNvPr id="276" name="Google Shape;276;p32"/>
          <p:cNvSpPr txBox="1"/>
          <p:nvPr/>
        </p:nvSpPr>
        <p:spPr>
          <a:xfrm>
            <a:off x="443225" y="970100"/>
            <a:ext cx="85023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AI swarms refer to a large collective of AI agents working together to solve complex problems inspired by natural systems like ant colonies or bee swarms. </a:t>
            </a:r>
            <a:r>
              <a:rPr i="1" lang="en" sz="1200">
                <a:solidFill>
                  <a:schemeClr val="dk1"/>
                </a:solidFill>
                <a:latin typeface="Lora"/>
                <a:ea typeface="Lora"/>
                <a:cs typeface="Lora"/>
                <a:sym typeface="Lora"/>
              </a:rPr>
              <a:t>AI swarms leverage the power of collective intelligence, mirroring nature's problem-solving strategies.</a:t>
            </a:r>
            <a:endParaRPr i="1" sz="1200">
              <a:solidFill>
                <a:schemeClr val="dk1"/>
              </a:solidFill>
              <a:latin typeface="Lora"/>
              <a:ea typeface="Lora"/>
              <a:cs typeface="Lora"/>
              <a:sym typeface="Lora"/>
            </a:endParaRPr>
          </a:p>
          <a:p>
            <a:pPr indent="0" lvl="0" marL="0" rtl="0" algn="l">
              <a:spcBef>
                <a:spcPts val="0"/>
              </a:spcBef>
              <a:spcAft>
                <a:spcPts val="0"/>
              </a:spcAft>
              <a:buNone/>
            </a:pPr>
            <a:r>
              <a:rPr b="1" i="1" lang="en" sz="1200">
                <a:solidFill>
                  <a:schemeClr val="dk1"/>
                </a:solidFill>
                <a:latin typeface="Lora"/>
                <a:ea typeface="Lora"/>
                <a:cs typeface="Lora"/>
                <a:sym typeface="Lora"/>
              </a:rPr>
              <a:t>Think about collective intelligence: </a:t>
            </a:r>
            <a:r>
              <a:rPr i="1" lang="en" sz="1200">
                <a:solidFill>
                  <a:schemeClr val="dk1"/>
                </a:solidFill>
                <a:latin typeface="Lora"/>
                <a:ea typeface="Lora"/>
                <a:cs typeface="Lora"/>
                <a:sym typeface="Lora"/>
              </a:rPr>
              <a:t>Does there exist a single human in the world who can create a cellphone from scratch?</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b="1" i="1" lang="en" sz="1200">
                <a:solidFill>
                  <a:schemeClr val="dk1"/>
                </a:solidFill>
                <a:latin typeface="Lora"/>
                <a:ea typeface="Lora"/>
                <a:cs typeface="Lora"/>
                <a:sym typeface="Lora"/>
              </a:rPr>
              <a:t>Benefits of Creating a Huge Number of Agents:</a:t>
            </a:r>
            <a:endParaRPr b="1"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Scale: Large numbers of agents can handle vast and complex problems by distributing the tasks.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Robustness: Redundancy and diversity within the swarm increase fault tolerance. The system can continue functioning even if individual agents fail.</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Parallelism: Many agents can work simultaneously, speeding up problem-solving and improving efficiency.</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Adaptability: Swarm intelligence allows systems to dynamically adapt to changing environments and requirements by reconfiguring agent roles and priorities.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Diversity of Solutions: The collaborative nature of swarms promotes a variety of strategies and solutions, increasing the chance of innovative outcomes.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b="1" i="1" lang="en" sz="1200">
                <a:solidFill>
                  <a:schemeClr val="dk1"/>
                </a:solidFill>
                <a:latin typeface="Lora"/>
                <a:ea typeface="Lora"/>
                <a:cs typeface="Lora"/>
                <a:sym typeface="Lora"/>
              </a:rPr>
              <a:t>Does it really work?</a:t>
            </a:r>
            <a:endParaRPr b="1"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I don’t know. It is certainly not mainstream to work with 1000s of “agents”, but people are trying it out.</a:t>
            </a:r>
            <a:endParaRPr i="1" sz="1200">
              <a:solidFill>
                <a:schemeClr val="dk1"/>
              </a:solidFill>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612896" y="243588"/>
            <a:ext cx="8128500" cy="3693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lang="en" sz="2400">
                <a:latin typeface="Lora"/>
                <a:ea typeface="Lora"/>
                <a:cs typeface="Lora"/>
                <a:sym typeface="Lora"/>
              </a:rPr>
              <a:t>Quiz on Lecture 13</a:t>
            </a:r>
            <a:endParaRPr i="0" sz="700" u="none" cap="none" strike="noStrike">
              <a:solidFill>
                <a:srgbClr val="000000"/>
              </a:solidFill>
              <a:latin typeface="Lora"/>
              <a:ea typeface="Lora"/>
              <a:cs typeface="Lora"/>
              <a:sym typeface="Lora"/>
            </a:endParaRPr>
          </a:p>
        </p:txBody>
      </p:sp>
      <p:sp>
        <p:nvSpPr>
          <p:cNvPr id="69" name="Google Shape;69;p15"/>
          <p:cNvSpPr txBox="1"/>
          <p:nvPr/>
        </p:nvSpPr>
        <p:spPr>
          <a:xfrm>
            <a:off x="191200" y="700975"/>
            <a:ext cx="4709400" cy="38790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Font typeface="Lora"/>
              <a:buAutoNum type="arabicPeriod"/>
            </a:pPr>
            <a:r>
              <a:rPr lang="en" sz="1000">
                <a:solidFill>
                  <a:schemeClr val="dk1"/>
                </a:solidFill>
                <a:latin typeface="Lora"/>
                <a:ea typeface="Lora"/>
                <a:cs typeface="Lora"/>
                <a:sym typeface="Lora"/>
              </a:rPr>
              <a:t>Why is it better to use the term “agentic AI” rather than “AI agents”?</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it sounds cooler</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the field is not yet fully developed and there is no clear definition of what an AI agent is, but “agentic” suggests it is a continuum, where the systems can be more or less agentic, rather than a binary decision whether it is an agent or not.</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"agentic AI" doesn't require technical expertise to understand</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"agentic AI" guarantees better performance</a:t>
            </a:r>
            <a:endParaRPr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Lora"/>
              <a:buAutoNum type="arabicPeriod"/>
            </a:pPr>
            <a:r>
              <a:rPr lang="en" sz="1000">
                <a:solidFill>
                  <a:schemeClr val="dk1"/>
                </a:solidFill>
                <a:latin typeface="Lora"/>
                <a:ea typeface="Lora"/>
                <a:cs typeface="Lora"/>
                <a:sym typeface="Lora"/>
              </a:rPr>
              <a:t>Why is it recommended to use LangChain for implementing agentic AI, rather than implementing it from scratch?</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LangChain is the only option available for implementing agentic AI</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using LangChain immediately makes you an expert in AI</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it abstracts away the unnecessary details and helps you focus on the big picture, rather than implementation details.</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LangChain automatically uses structured output with LLMs, so it guarantees that the AI will never fail</a:t>
            </a:r>
            <a:endParaRPr sz="1000">
              <a:solidFill>
                <a:schemeClr val="dk1"/>
              </a:solidFill>
              <a:latin typeface="Lora"/>
              <a:ea typeface="Lora"/>
              <a:cs typeface="Lora"/>
              <a:sym typeface="Lora"/>
            </a:endParaRPr>
          </a:p>
        </p:txBody>
      </p:sp>
      <p:sp>
        <p:nvSpPr>
          <p:cNvPr id="70" name="Google Shape;70;p15"/>
          <p:cNvSpPr txBox="1"/>
          <p:nvPr/>
        </p:nvSpPr>
        <p:spPr>
          <a:xfrm>
            <a:off x="4830300" y="777175"/>
            <a:ext cx="3923700" cy="3347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Font typeface="Lora"/>
              <a:buAutoNum type="arabicPeriod" startAt="4"/>
            </a:pPr>
            <a:r>
              <a:rPr lang="en" sz="1000">
                <a:solidFill>
                  <a:schemeClr val="dk1"/>
                </a:solidFill>
                <a:latin typeface="Lora"/>
                <a:ea typeface="Lora"/>
                <a:cs typeface="Lora"/>
                <a:sym typeface="Lora"/>
              </a:rPr>
              <a:t>Which of the following is not a part of the LangChain ecosystem</a:t>
            </a:r>
            <a:r>
              <a:rPr lang="en" sz="1000">
                <a:solidFill>
                  <a:schemeClr val="dk1"/>
                </a:solidFill>
                <a:latin typeface="Lora"/>
                <a:ea typeface="Lora"/>
                <a:cs typeface="Lora"/>
                <a:sym typeface="Lora"/>
              </a:rPr>
              <a:t>:</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LangChain</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LangAgent</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LangGraph</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LangSmith</a:t>
            </a:r>
            <a:endParaRPr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Lora"/>
              <a:buAutoNum type="arabicPeriod" startAt="4"/>
            </a:pPr>
            <a:r>
              <a:rPr lang="en" sz="1000">
                <a:solidFill>
                  <a:schemeClr val="dk1"/>
                </a:solidFill>
                <a:latin typeface="Lora"/>
                <a:ea typeface="Lora"/>
                <a:cs typeface="Lora"/>
                <a:sym typeface="Lora"/>
              </a:rPr>
              <a:t>Which of the following is not one of the four agentic AI patterns?</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Reflection</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Tool use</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Structured output</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Planning</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Multi-agent collaboration</a:t>
            </a:r>
            <a:endParaRPr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Lora"/>
              <a:buAutoNum type="arabicPeriod" startAt="4"/>
            </a:pPr>
            <a:r>
              <a:rPr lang="en" sz="1000">
                <a:solidFill>
                  <a:schemeClr val="dk1"/>
                </a:solidFill>
                <a:latin typeface="Lora"/>
                <a:ea typeface="Lora"/>
                <a:cs typeface="Lora"/>
                <a:sym typeface="Lora"/>
              </a:rPr>
              <a:t>What does ReAct in ReAct agents stand for?</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highlight>
                  <a:srgbClr val="FFFFFF"/>
                </a:highlight>
                <a:latin typeface="Lora"/>
                <a:ea typeface="Lora"/>
                <a:cs typeface="Lora"/>
                <a:sym typeface="Lora"/>
              </a:rPr>
              <a:t>Research + Activate</a:t>
            </a:r>
            <a:endParaRPr sz="1000">
              <a:solidFill>
                <a:schemeClr val="dk1"/>
              </a:solidFill>
              <a:highlight>
                <a:srgbClr val="FFFFFF"/>
              </a:highlight>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highlight>
                  <a:srgbClr val="FFFFFF"/>
                </a:highlight>
                <a:latin typeface="Lora"/>
                <a:ea typeface="Lora"/>
                <a:cs typeface="Lora"/>
                <a:sym typeface="Lora"/>
              </a:rPr>
              <a:t>Reason + Act</a:t>
            </a:r>
            <a:endParaRPr sz="1000">
              <a:solidFill>
                <a:schemeClr val="dk1"/>
              </a:solidFill>
              <a:highlight>
                <a:srgbClr val="FFFFFF"/>
              </a:highlight>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highlight>
                  <a:srgbClr val="FFFFFF"/>
                </a:highlight>
                <a:latin typeface="Lora"/>
                <a:ea typeface="Lora"/>
                <a:cs typeface="Lora"/>
                <a:sym typeface="Lora"/>
              </a:rPr>
              <a:t>Relax + Act</a:t>
            </a:r>
            <a:endParaRPr sz="1000">
              <a:solidFill>
                <a:schemeClr val="dk1"/>
              </a:solidFill>
              <a:highlight>
                <a:srgbClr val="FFFFFF"/>
              </a:highlight>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highlight>
                  <a:srgbClr val="FFFFFF"/>
                </a:highlight>
                <a:latin typeface="Lora"/>
                <a:ea typeface="Lora"/>
                <a:cs typeface="Lora"/>
                <a:sym typeface="Lora"/>
              </a:rPr>
              <a:t>Read + Activate</a:t>
            </a:r>
            <a:endParaRPr sz="1000">
              <a:solidFill>
                <a:schemeClr val="dk1"/>
              </a:solidFill>
              <a:highlight>
                <a:srgbClr val="FFFFFF"/>
              </a:highlight>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nvSpPr>
        <p:spPr>
          <a:xfrm>
            <a:off x="356225" y="167400"/>
            <a:ext cx="8595900" cy="44325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lang="en" sz="2400">
                <a:solidFill>
                  <a:schemeClr val="dk1"/>
                </a:solidFill>
                <a:latin typeface="Lora"/>
                <a:ea typeface="Lora"/>
                <a:cs typeface="Lora"/>
                <a:sym typeface="Lora"/>
              </a:rPr>
              <a:t>Assignment </a:t>
            </a:r>
            <a:r>
              <a:rPr lang="en" sz="2400">
                <a:solidFill>
                  <a:schemeClr val="dk1"/>
                </a:solidFill>
                <a:latin typeface="Lora"/>
                <a:ea typeface="Lora"/>
                <a:cs typeface="Lora"/>
                <a:sym typeface="Lora"/>
              </a:rPr>
              <a:t>3 </a:t>
            </a:r>
            <a:endParaRPr sz="2800">
              <a:latin typeface="Lora"/>
              <a:ea typeface="Lora"/>
              <a:cs typeface="Lora"/>
              <a:sym typeface="Lora"/>
            </a:endParaRPr>
          </a:p>
          <a:p>
            <a:pPr indent="0" lvl="0" marL="0" marR="0" rtl="0" algn="l">
              <a:lnSpc>
                <a:spcPct val="139979"/>
              </a:lnSpc>
              <a:spcBef>
                <a:spcPts val="0"/>
              </a:spcBef>
              <a:spcAft>
                <a:spcPts val="0"/>
              </a:spcAft>
              <a:buClr>
                <a:srgbClr val="000000"/>
              </a:buClr>
              <a:buSzPts val="2400"/>
              <a:buFont typeface="Arial"/>
              <a:buNone/>
            </a:pPr>
            <a:r>
              <a:rPr lang="en" sz="800">
                <a:latin typeface="Lora"/>
                <a:ea typeface="Lora"/>
                <a:cs typeface="Lora"/>
                <a:sym typeface="Lora"/>
              </a:rPr>
              <a:t>Build an agentic system to write a short report about one of the chosen topics you learned about in this course (CI/CD, MLops, APIs, Gradio, or anything of your choice).</a:t>
            </a:r>
            <a:endParaRPr sz="800">
              <a:latin typeface="Lora"/>
              <a:ea typeface="Lora"/>
              <a:cs typeface="Lora"/>
              <a:sym typeface="Lora"/>
            </a:endParaRPr>
          </a:p>
          <a:p>
            <a:pPr indent="0" lvl="0" marL="0" marR="0" rtl="0" algn="l">
              <a:lnSpc>
                <a:spcPct val="139979"/>
              </a:lnSpc>
              <a:spcBef>
                <a:spcPts val="0"/>
              </a:spcBef>
              <a:spcAft>
                <a:spcPts val="0"/>
              </a:spcAft>
              <a:buNone/>
            </a:pPr>
            <a:r>
              <a:rPr lang="en" sz="800">
                <a:latin typeface="Lora"/>
                <a:ea typeface="Lora"/>
                <a:cs typeface="Lora"/>
                <a:sym typeface="Lora"/>
              </a:rPr>
              <a:t>Report (</a:t>
            </a:r>
            <a:r>
              <a:rPr b="1" lang="en" sz="800">
                <a:latin typeface="Lora"/>
                <a:ea typeface="Lora"/>
                <a:cs typeface="Lora"/>
                <a:sym typeface="Lora"/>
              </a:rPr>
              <a:t>15 </a:t>
            </a:r>
            <a:r>
              <a:rPr b="1" lang="en" sz="800">
                <a:latin typeface="Lora"/>
                <a:ea typeface="Lora"/>
                <a:cs typeface="Lora"/>
                <a:sym typeface="Lora"/>
              </a:rPr>
              <a:t> points total</a:t>
            </a:r>
            <a:r>
              <a:rPr lang="en" sz="800">
                <a:latin typeface="Lora"/>
                <a:ea typeface="Lora"/>
                <a:cs typeface="Lora"/>
                <a:sym typeface="Lora"/>
              </a:rPr>
              <a:t>):</a:t>
            </a:r>
            <a:endParaRPr sz="800">
              <a:latin typeface="Lora"/>
              <a:ea typeface="Lora"/>
              <a:cs typeface="Lora"/>
              <a:sym typeface="Lora"/>
            </a:endParaRPr>
          </a:p>
          <a:p>
            <a:pPr indent="-279400" lvl="1" marL="457200" marR="0" rtl="0" algn="l">
              <a:lnSpc>
                <a:spcPct val="139979"/>
              </a:lnSpc>
              <a:spcBef>
                <a:spcPts val="0"/>
              </a:spcBef>
              <a:spcAft>
                <a:spcPts val="0"/>
              </a:spcAft>
              <a:buSzPts val="800"/>
              <a:buFont typeface="Lora"/>
              <a:buChar char="○"/>
            </a:pPr>
            <a:r>
              <a:rPr lang="en" sz="800">
                <a:latin typeface="Lora"/>
                <a:ea typeface="Lora"/>
                <a:cs typeface="Lora"/>
                <a:sym typeface="Lora"/>
              </a:rPr>
              <a:t>Your software should be able to produce a report with 1000 words (+- 50 words). (</a:t>
            </a:r>
            <a:r>
              <a:rPr b="1" lang="en" sz="800">
                <a:latin typeface="Lora"/>
                <a:ea typeface="Lora"/>
                <a:cs typeface="Lora"/>
                <a:sym typeface="Lora"/>
              </a:rPr>
              <a:t>5</a:t>
            </a:r>
            <a:r>
              <a:rPr b="1" lang="en" sz="800">
                <a:latin typeface="Lora"/>
                <a:ea typeface="Lora"/>
                <a:cs typeface="Lora"/>
                <a:sym typeface="Lora"/>
              </a:rPr>
              <a:t> points</a:t>
            </a:r>
            <a:r>
              <a:rPr lang="en" sz="800">
                <a:latin typeface="Lora"/>
                <a:ea typeface="Lora"/>
                <a:cs typeface="Lora"/>
                <a:sym typeface="Lora"/>
              </a:rPr>
              <a:t>)</a:t>
            </a:r>
            <a:endParaRPr sz="800">
              <a:latin typeface="Lora"/>
              <a:ea typeface="Lora"/>
              <a:cs typeface="Lora"/>
              <a:sym typeface="Lora"/>
            </a:endParaRPr>
          </a:p>
          <a:p>
            <a:pPr indent="-279400" lvl="1" marL="457200" rtl="0" algn="l">
              <a:lnSpc>
                <a:spcPct val="139979"/>
              </a:lnSpc>
              <a:spcBef>
                <a:spcPts val="0"/>
              </a:spcBef>
              <a:spcAft>
                <a:spcPts val="0"/>
              </a:spcAft>
              <a:buSzPts val="800"/>
              <a:buFont typeface="Lora"/>
              <a:buChar char="○"/>
            </a:pPr>
            <a:r>
              <a:rPr lang="en" sz="800">
                <a:solidFill>
                  <a:schemeClr val="dk1"/>
                </a:solidFill>
                <a:latin typeface="Lora"/>
                <a:ea typeface="Lora"/>
                <a:cs typeface="Lora"/>
                <a:sym typeface="Lora"/>
              </a:rPr>
              <a:t>The report should be factually correct and </a:t>
            </a:r>
            <a:r>
              <a:rPr lang="en" sz="800">
                <a:latin typeface="Lora"/>
                <a:ea typeface="Lora"/>
                <a:cs typeface="Lora"/>
                <a:sym typeface="Lora"/>
              </a:rPr>
              <a:t>have</a:t>
            </a:r>
            <a:r>
              <a:rPr lang="en" sz="800">
                <a:latin typeface="Lora"/>
                <a:ea typeface="Lora"/>
                <a:cs typeface="Lora"/>
                <a:sym typeface="Lora"/>
              </a:rPr>
              <a:t> a clear structure (introduction, main text, conclusion or similar), marked with clear titles. (</a:t>
            </a:r>
            <a:r>
              <a:rPr b="1" lang="en" sz="800">
                <a:latin typeface="Lora"/>
                <a:ea typeface="Lora"/>
                <a:cs typeface="Lora"/>
                <a:sym typeface="Lora"/>
              </a:rPr>
              <a:t>5 points</a:t>
            </a:r>
            <a:r>
              <a:rPr lang="en" sz="800">
                <a:latin typeface="Lora"/>
                <a:ea typeface="Lora"/>
                <a:cs typeface="Lora"/>
                <a:sym typeface="Lora"/>
              </a:rPr>
              <a:t>) </a:t>
            </a:r>
            <a:endParaRPr sz="800">
              <a:latin typeface="Lora"/>
              <a:ea typeface="Lora"/>
              <a:cs typeface="Lora"/>
              <a:sym typeface="Lora"/>
            </a:endParaRPr>
          </a:p>
          <a:p>
            <a:pPr indent="-279400" lvl="1" marL="457200" marR="0" rtl="0" algn="l">
              <a:lnSpc>
                <a:spcPct val="139979"/>
              </a:lnSpc>
              <a:spcBef>
                <a:spcPts val="0"/>
              </a:spcBef>
              <a:spcAft>
                <a:spcPts val="0"/>
              </a:spcAft>
              <a:buSzPts val="800"/>
              <a:buFont typeface="Lora"/>
              <a:buChar char="○"/>
            </a:pPr>
            <a:r>
              <a:rPr lang="en" sz="800">
                <a:latin typeface="Lora"/>
                <a:ea typeface="Lora"/>
                <a:cs typeface="Lora"/>
                <a:sym typeface="Lora"/>
              </a:rPr>
              <a:t>The topic of the report should be related to the course. (</a:t>
            </a:r>
            <a:r>
              <a:rPr b="1" lang="en" sz="800">
                <a:latin typeface="Lora"/>
                <a:ea typeface="Lora"/>
                <a:cs typeface="Lora"/>
                <a:sym typeface="Lora"/>
              </a:rPr>
              <a:t>5 points</a:t>
            </a:r>
            <a:r>
              <a:rPr lang="en" sz="800">
                <a:latin typeface="Lora"/>
                <a:ea typeface="Lora"/>
                <a:cs typeface="Lora"/>
                <a:sym typeface="Lora"/>
              </a:rPr>
              <a:t>)</a:t>
            </a:r>
            <a:endParaRPr sz="800">
              <a:latin typeface="Lora"/>
              <a:ea typeface="Lora"/>
              <a:cs typeface="Lora"/>
              <a:sym typeface="Lora"/>
            </a:endParaRPr>
          </a:p>
          <a:p>
            <a:pPr indent="0" lvl="0" marL="0" marR="0" rtl="0" algn="l">
              <a:lnSpc>
                <a:spcPct val="139979"/>
              </a:lnSpc>
              <a:spcBef>
                <a:spcPts val="0"/>
              </a:spcBef>
              <a:spcAft>
                <a:spcPts val="0"/>
              </a:spcAft>
              <a:buNone/>
            </a:pPr>
            <a:r>
              <a:rPr lang="en" sz="800">
                <a:latin typeface="Lora"/>
                <a:ea typeface="Lora"/>
                <a:cs typeface="Lora"/>
                <a:sym typeface="Lora"/>
              </a:rPr>
              <a:t>Agentic system (</a:t>
            </a:r>
            <a:r>
              <a:rPr b="1" lang="en" sz="800">
                <a:latin typeface="Lora"/>
                <a:ea typeface="Lora"/>
                <a:cs typeface="Lora"/>
                <a:sym typeface="Lora"/>
              </a:rPr>
              <a:t>6</a:t>
            </a:r>
            <a:r>
              <a:rPr b="1" lang="en" sz="800">
                <a:latin typeface="Lora"/>
                <a:ea typeface="Lora"/>
                <a:cs typeface="Lora"/>
                <a:sym typeface="Lora"/>
              </a:rPr>
              <a:t>5 points total</a:t>
            </a:r>
            <a:r>
              <a:rPr lang="en" sz="800">
                <a:latin typeface="Lora"/>
                <a:ea typeface="Lora"/>
                <a:cs typeface="Lora"/>
                <a:sym typeface="Lora"/>
              </a:rPr>
              <a:t>):</a:t>
            </a:r>
            <a:endParaRPr sz="800">
              <a:latin typeface="Lora"/>
              <a:ea typeface="Lora"/>
              <a:cs typeface="Lora"/>
              <a:sym typeface="Lora"/>
            </a:endParaRPr>
          </a:p>
          <a:p>
            <a:pPr indent="-279400" lvl="0" marL="457200" marR="0" rtl="0" algn="l">
              <a:lnSpc>
                <a:spcPct val="139979"/>
              </a:lnSpc>
              <a:spcBef>
                <a:spcPts val="0"/>
              </a:spcBef>
              <a:spcAft>
                <a:spcPts val="0"/>
              </a:spcAft>
              <a:buSzPts val="800"/>
              <a:buFont typeface="Lora"/>
              <a:buChar char="●"/>
            </a:pPr>
            <a:r>
              <a:rPr lang="en" sz="800">
                <a:latin typeface="Lora"/>
                <a:ea typeface="Lora"/>
                <a:cs typeface="Lora"/>
                <a:sym typeface="Lora"/>
              </a:rPr>
              <a:t>The prompts should be clear and follow the best prompting practices (</a:t>
            </a:r>
            <a:r>
              <a:rPr b="1" lang="en" sz="800">
                <a:latin typeface="Lora"/>
                <a:ea typeface="Lora"/>
                <a:cs typeface="Lora"/>
                <a:sym typeface="Lora"/>
              </a:rPr>
              <a:t>15 points</a:t>
            </a:r>
            <a:r>
              <a:rPr lang="en" sz="800">
                <a:latin typeface="Lora"/>
                <a:ea typeface="Lora"/>
                <a:cs typeface="Lora"/>
                <a:sym typeface="Lora"/>
              </a:rPr>
              <a:t>)</a:t>
            </a:r>
            <a:endParaRPr sz="800">
              <a:latin typeface="Lora"/>
              <a:ea typeface="Lora"/>
              <a:cs typeface="Lora"/>
              <a:sym typeface="Lora"/>
            </a:endParaRPr>
          </a:p>
          <a:p>
            <a:pPr indent="-279400" lvl="0" marL="457200" marR="0" rtl="0" algn="l">
              <a:lnSpc>
                <a:spcPct val="139979"/>
              </a:lnSpc>
              <a:spcBef>
                <a:spcPts val="0"/>
              </a:spcBef>
              <a:spcAft>
                <a:spcPts val="0"/>
              </a:spcAft>
              <a:buSzPts val="800"/>
              <a:buFont typeface="Lora"/>
              <a:buChar char="●"/>
            </a:pPr>
            <a:r>
              <a:rPr lang="en" sz="800">
                <a:latin typeface="Lora"/>
                <a:ea typeface="Lora"/>
                <a:cs typeface="Lora"/>
                <a:sym typeface="Lora"/>
              </a:rPr>
              <a:t>The model can use either a simple single call to an LLM (</a:t>
            </a:r>
            <a:r>
              <a:rPr b="1" lang="en" sz="800">
                <a:latin typeface="Lora"/>
                <a:ea typeface="Lora"/>
                <a:cs typeface="Lora"/>
                <a:sym typeface="Lora"/>
              </a:rPr>
              <a:t>5 points</a:t>
            </a:r>
            <a:r>
              <a:rPr lang="en" sz="800">
                <a:latin typeface="Lora"/>
                <a:ea typeface="Lora"/>
                <a:cs typeface="Lora"/>
                <a:sym typeface="Lora"/>
              </a:rPr>
              <a:t>) or a complex agentic system (</a:t>
            </a:r>
            <a:r>
              <a:rPr b="1" lang="en" sz="800">
                <a:latin typeface="Lora"/>
                <a:ea typeface="Lora"/>
                <a:cs typeface="Lora"/>
                <a:sym typeface="Lora"/>
              </a:rPr>
              <a:t>up to 50 points</a:t>
            </a:r>
            <a:r>
              <a:rPr lang="en" sz="800">
                <a:latin typeface="Lora"/>
                <a:ea typeface="Lora"/>
                <a:cs typeface="Lora"/>
                <a:sym typeface="Lora"/>
              </a:rPr>
              <a:t>). Be creative here. You can use LangChain or LangGraph, you can create multiple agents (one for writing, one for research, fact checking etc…). Find some examples and ideas online. Let the agent use tools. For example web search or RAG to find information on the given topic. You can use tools to check for the length of the report (remember that LLMs are not good at counting, but a python script can be very efficient).</a:t>
            </a:r>
            <a:endParaRPr sz="800">
              <a:latin typeface="Lora"/>
              <a:ea typeface="Lora"/>
              <a:cs typeface="Lora"/>
              <a:sym typeface="Lora"/>
            </a:endParaRPr>
          </a:p>
          <a:p>
            <a:pPr indent="0" lvl="0" marL="0" marR="0" rtl="0" algn="l">
              <a:lnSpc>
                <a:spcPct val="139979"/>
              </a:lnSpc>
              <a:spcBef>
                <a:spcPts val="0"/>
              </a:spcBef>
              <a:spcAft>
                <a:spcPts val="0"/>
              </a:spcAft>
              <a:buNone/>
            </a:pPr>
            <a:r>
              <a:rPr lang="en" sz="800">
                <a:latin typeface="Lora"/>
                <a:ea typeface="Lora"/>
                <a:cs typeface="Lora"/>
                <a:sym typeface="Lora"/>
              </a:rPr>
              <a:t>System diagram (</a:t>
            </a:r>
            <a:r>
              <a:rPr b="1" lang="en" sz="800">
                <a:latin typeface="Lora"/>
                <a:ea typeface="Lora"/>
                <a:cs typeface="Lora"/>
                <a:sym typeface="Lora"/>
              </a:rPr>
              <a:t>10 points total</a:t>
            </a:r>
            <a:r>
              <a:rPr lang="en" sz="800">
                <a:latin typeface="Lora"/>
                <a:ea typeface="Lora"/>
                <a:cs typeface="Lora"/>
                <a:sym typeface="Lora"/>
              </a:rPr>
              <a:t>):</a:t>
            </a:r>
            <a:endParaRPr sz="800">
              <a:latin typeface="Lora"/>
              <a:ea typeface="Lora"/>
              <a:cs typeface="Lora"/>
              <a:sym typeface="Lora"/>
            </a:endParaRPr>
          </a:p>
          <a:p>
            <a:pPr indent="-279400" lvl="0" marL="457200" marR="0" rtl="0" algn="l">
              <a:lnSpc>
                <a:spcPct val="139979"/>
              </a:lnSpc>
              <a:spcBef>
                <a:spcPts val="0"/>
              </a:spcBef>
              <a:spcAft>
                <a:spcPts val="0"/>
              </a:spcAft>
              <a:buSzPts val="800"/>
              <a:buFont typeface="Lora"/>
              <a:buChar char="●"/>
            </a:pPr>
            <a:r>
              <a:rPr lang="en" sz="800">
                <a:latin typeface="Lora"/>
                <a:ea typeface="Lora"/>
                <a:cs typeface="Lora"/>
                <a:sym typeface="Lora"/>
              </a:rPr>
              <a:t>Draw a diagram of your agentic workflow. (Note that some of the libraries like LangGraph can do this automatically. It doesnt matter how you do it, as long as you create some form of a diagram that shows how your system works)</a:t>
            </a:r>
            <a:endParaRPr sz="800">
              <a:latin typeface="Lora"/>
              <a:ea typeface="Lora"/>
              <a:cs typeface="Lora"/>
              <a:sym typeface="Lora"/>
            </a:endParaRPr>
          </a:p>
          <a:p>
            <a:pPr indent="0" lvl="0" marL="0" marR="0" rtl="0" algn="l">
              <a:lnSpc>
                <a:spcPct val="139979"/>
              </a:lnSpc>
              <a:spcBef>
                <a:spcPts val="0"/>
              </a:spcBef>
              <a:spcAft>
                <a:spcPts val="0"/>
              </a:spcAft>
              <a:buNone/>
            </a:pPr>
            <a:r>
              <a:rPr lang="en" sz="800">
                <a:latin typeface="Lora"/>
                <a:ea typeface="Lora"/>
                <a:cs typeface="Lora"/>
                <a:sym typeface="Lora"/>
              </a:rPr>
              <a:t>User interface (</a:t>
            </a:r>
            <a:r>
              <a:rPr b="1" lang="en" sz="800">
                <a:latin typeface="Lora"/>
                <a:ea typeface="Lora"/>
                <a:cs typeface="Lora"/>
                <a:sym typeface="Lora"/>
              </a:rPr>
              <a:t>10 points total</a:t>
            </a:r>
            <a:r>
              <a:rPr lang="en" sz="800">
                <a:latin typeface="Lora"/>
                <a:ea typeface="Lora"/>
                <a:cs typeface="Lora"/>
                <a:sym typeface="Lora"/>
              </a:rPr>
              <a:t>):</a:t>
            </a:r>
            <a:endParaRPr sz="800">
              <a:latin typeface="Lora"/>
              <a:ea typeface="Lora"/>
              <a:cs typeface="Lora"/>
              <a:sym typeface="Lora"/>
            </a:endParaRPr>
          </a:p>
          <a:p>
            <a:pPr indent="-279400" lvl="0" marL="457200" marR="0" rtl="0" algn="l">
              <a:lnSpc>
                <a:spcPct val="139979"/>
              </a:lnSpc>
              <a:spcBef>
                <a:spcPts val="0"/>
              </a:spcBef>
              <a:spcAft>
                <a:spcPts val="0"/>
              </a:spcAft>
              <a:buSzPts val="800"/>
              <a:buFont typeface="Lora"/>
              <a:buChar char="●"/>
            </a:pPr>
            <a:r>
              <a:rPr lang="en" sz="800">
                <a:latin typeface="Lora"/>
                <a:ea typeface="Lora"/>
                <a:cs typeface="Lora"/>
                <a:sym typeface="Lora"/>
              </a:rPr>
              <a:t>Create an interface in Gradio and deploy to GCP to be part of your OpenAPI project. Be creative. Choose your own things you want to display and control. For example you can let the user input the topic or control the temperature of the models. You can have the app display the report on screen or save it to a txt file (or both). (</a:t>
            </a:r>
            <a:r>
              <a:rPr b="1" lang="en" sz="800">
                <a:latin typeface="Lora"/>
                <a:ea typeface="Lora"/>
                <a:cs typeface="Lora"/>
                <a:sym typeface="Lora"/>
              </a:rPr>
              <a:t>10 points</a:t>
            </a:r>
            <a:r>
              <a:rPr lang="en" sz="800">
                <a:latin typeface="Lora"/>
                <a:ea typeface="Lora"/>
                <a:cs typeface="Lora"/>
                <a:sym typeface="Lora"/>
              </a:rPr>
              <a:t>)</a:t>
            </a:r>
            <a:endParaRPr sz="800">
              <a:latin typeface="Lora"/>
              <a:ea typeface="Lora"/>
              <a:cs typeface="Lora"/>
              <a:sym typeface="Lora"/>
            </a:endParaRPr>
          </a:p>
          <a:p>
            <a:pPr indent="-279400" lvl="0" marL="457200" marR="0" rtl="0" algn="l">
              <a:lnSpc>
                <a:spcPct val="139979"/>
              </a:lnSpc>
              <a:spcBef>
                <a:spcPts val="0"/>
              </a:spcBef>
              <a:spcAft>
                <a:spcPts val="0"/>
              </a:spcAft>
              <a:buSzPts val="800"/>
              <a:buFont typeface="Lora"/>
              <a:buChar char="●"/>
            </a:pPr>
            <a:r>
              <a:rPr lang="en" sz="800">
                <a:latin typeface="Lora"/>
                <a:ea typeface="Lora"/>
                <a:cs typeface="Lora"/>
                <a:sym typeface="Lora"/>
              </a:rPr>
              <a:t>(Optional) If you are feeling very creative, you can add a human in the loop component, where a human can edit the “working version” of the document before submitting it for future review to the agent. You can also let the user input additional prompts to </a:t>
            </a:r>
            <a:r>
              <a:rPr lang="en" sz="800">
                <a:latin typeface="Lora"/>
                <a:ea typeface="Lora"/>
                <a:cs typeface="Lora"/>
                <a:sym typeface="Lora"/>
              </a:rPr>
              <a:t>modify</a:t>
            </a:r>
            <a:r>
              <a:rPr lang="en" sz="800">
                <a:latin typeface="Lora"/>
                <a:ea typeface="Lora"/>
                <a:cs typeface="Lora"/>
                <a:sym typeface="Lora"/>
              </a:rPr>
              <a:t> how the agent behaves on the go (</a:t>
            </a:r>
            <a:r>
              <a:rPr b="1" lang="en" sz="800">
                <a:latin typeface="Lora"/>
                <a:ea typeface="Lora"/>
                <a:cs typeface="Lora"/>
                <a:sym typeface="Lora"/>
              </a:rPr>
              <a:t>bonus</a:t>
            </a:r>
            <a:r>
              <a:rPr b="1" lang="en" sz="800">
                <a:latin typeface="Lora"/>
                <a:ea typeface="Lora"/>
                <a:cs typeface="Lora"/>
                <a:sym typeface="Lora"/>
              </a:rPr>
              <a:t> 10 points</a:t>
            </a:r>
            <a:r>
              <a:rPr lang="en" sz="800">
                <a:latin typeface="Lora"/>
                <a:ea typeface="Lora"/>
                <a:cs typeface="Lora"/>
                <a:sym typeface="Lora"/>
              </a:rPr>
              <a:t>)</a:t>
            </a:r>
            <a:endParaRPr sz="800">
              <a:latin typeface="Lora"/>
              <a:ea typeface="Lora"/>
              <a:cs typeface="Lora"/>
              <a:sym typeface="Lora"/>
            </a:endParaRPr>
          </a:p>
          <a:p>
            <a:pPr indent="0" lvl="0" marL="0" marR="0" rtl="0" algn="l">
              <a:lnSpc>
                <a:spcPct val="139979"/>
              </a:lnSpc>
              <a:spcBef>
                <a:spcPts val="0"/>
              </a:spcBef>
              <a:spcAft>
                <a:spcPts val="0"/>
              </a:spcAft>
              <a:buNone/>
            </a:pPr>
            <a:r>
              <a:rPr lang="en" sz="800">
                <a:latin typeface="Lora"/>
                <a:ea typeface="Lora"/>
                <a:cs typeface="Lora"/>
                <a:sym typeface="Lora"/>
              </a:rPr>
              <a:t>Since some of you might create interactive apps, please submit the code; the AI generated report together (the report can be a simple .txt file or whatever similar); and a URL to your OpenAPI project on GCP. In addition, please submit an image file showing the diagram of your agentic system. If your app allows to use different settings, please also include instructions (it can be in the app or in a </a:t>
            </a:r>
            <a:r>
              <a:rPr lang="en" sz="800" u="sng">
                <a:solidFill>
                  <a:schemeClr val="hlink"/>
                </a:solidFill>
                <a:latin typeface="Lora"/>
                <a:ea typeface="Lora"/>
                <a:cs typeface="Lora"/>
                <a:sym typeface="Lora"/>
                <a:hlinkClick r:id="rId3"/>
              </a:rPr>
              <a:t>readme.md</a:t>
            </a:r>
            <a:r>
              <a:rPr lang="en" sz="800">
                <a:latin typeface="Lora"/>
                <a:ea typeface="Lora"/>
                <a:cs typeface="Lora"/>
                <a:sym typeface="Lora"/>
              </a:rPr>
              <a:t> or similar file with the settings of your app that you used to produce the graded report). If there are any other comments/remarks/explanations you would like to make to accompany your submission, also put them into the readme file (optional).</a:t>
            </a:r>
            <a:endParaRPr sz="1200">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612896" y="243588"/>
            <a:ext cx="8128500" cy="3693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lang="en" sz="2400">
                <a:latin typeface="Lora"/>
                <a:ea typeface="Lora"/>
                <a:cs typeface="Lora"/>
                <a:sym typeface="Lora"/>
              </a:rPr>
              <a:t>Quiz on Lecture 13</a:t>
            </a:r>
            <a:endParaRPr i="0" sz="700" u="none" cap="none" strike="noStrike">
              <a:solidFill>
                <a:srgbClr val="000000"/>
              </a:solidFill>
              <a:latin typeface="Lora"/>
              <a:ea typeface="Lora"/>
              <a:cs typeface="Lora"/>
              <a:sym typeface="Lora"/>
            </a:endParaRPr>
          </a:p>
        </p:txBody>
      </p:sp>
      <p:sp>
        <p:nvSpPr>
          <p:cNvPr id="76" name="Google Shape;76;p16"/>
          <p:cNvSpPr txBox="1"/>
          <p:nvPr/>
        </p:nvSpPr>
        <p:spPr>
          <a:xfrm>
            <a:off x="191200" y="700975"/>
            <a:ext cx="4709400" cy="38790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Font typeface="Lora"/>
              <a:buAutoNum type="arabicPeriod"/>
            </a:pPr>
            <a:r>
              <a:rPr lang="en" sz="1000">
                <a:solidFill>
                  <a:schemeClr val="dk1"/>
                </a:solidFill>
                <a:latin typeface="Lora"/>
                <a:ea typeface="Lora"/>
                <a:cs typeface="Lora"/>
                <a:sym typeface="Lora"/>
              </a:rPr>
              <a:t>Why is it better to use the term “agentic AI” rather than “AI agents”?</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it sounds cooler</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b="1" lang="en" sz="1000">
                <a:solidFill>
                  <a:schemeClr val="dk1"/>
                </a:solidFill>
                <a:latin typeface="Lora"/>
                <a:ea typeface="Lora"/>
                <a:cs typeface="Lora"/>
                <a:sym typeface="Lora"/>
              </a:rPr>
              <a:t>Because the field is not yet fully developed and there is no clear definition of what an AI agent is, but “agentic” suggests it is a continuum, where the systems can be more or less agentic, rather than a binary decision whether it is an agent or not.</a:t>
            </a:r>
            <a:endParaRPr b="1"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"agentic AI" doesn't require technical expertise to understand</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"agentic AI" guarantees better performance</a:t>
            </a:r>
            <a:endParaRPr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Lora"/>
              <a:buAutoNum type="arabicPeriod"/>
            </a:pPr>
            <a:r>
              <a:rPr lang="en" sz="1000">
                <a:solidFill>
                  <a:schemeClr val="dk1"/>
                </a:solidFill>
                <a:latin typeface="Lora"/>
                <a:ea typeface="Lora"/>
                <a:cs typeface="Lora"/>
                <a:sym typeface="Lora"/>
              </a:rPr>
              <a:t>Why is it recommended to use LangChain for implementing agentic AI, rather than implementing it from scratch?</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LangChain is the only option available for implementing agentic AI</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using LangChain immediately makes you an expert in AI</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b="1" lang="en" sz="1000">
                <a:solidFill>
                  <a:schemeClr val="dk1"/>
                </a:solidFill>
                <a:latin typeface="Lora"/>
                <a:ea typeface="Lora"/>
                <a:cs typeface="Lora"/>
                <a:sym typeface="Lora"/>
              </a:rPr>
              <a:t>Because it abstracts away the unnecessary details and helps you focus on the big picture, rather than implementation details.</a:t>
            </a:r>
            <a:endParaRPr b="1"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Because LangChain automatically uses structured output with LLMs, so it guarantees that the AI will never fail</a:t>
            </a:r>
            <a:endParaRPr sz="1000">
              <a:solidFill>
                <a:schemeClr val="dk1"/>
              </a:solidFill>
              <a:latin typeface="Lora"/>
              <a:ea typeface="Lora"/>
              <a:cs typeface="Lora"/>
              <a:sym typeface="Lora"/>
            </a:endParaRPr>
          </a:p>
        </p:txBody>
      </p:sp>
      <p:sp>
        <p:nvSpPr>
          <p:cNvPr id="77" name="Google Shape;77;p16"/>
          <p:cNvSpPr txBox="1"/>
          <p:nvPr/>
        </p:nvSpPr>
        <p:spPr>
          <a:xfrm>
            <a:off x="4830300" y="777175"/>
            <a:ext cx="3923700" cy="33477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Font typeface="Lora"/>
              <a:buAutoNum type="arabicPeriod" startAt="4"/>
            </a:pPr>
            <a:r>
              <a:rPr lang="en" sz="1000">
                <a:solidFill>
                  <a:schemeClr val="dk1"/>
                </a:solidFill>
                <a:latin typeface="Lora"/>
                <a:ea typeface="Lora"/>
                <a:cs typeface="Lora"/>
                <a:sym typeface="Lora"/>
              </a:rPr>
              <a:t>Which of the following is not a part of the LangChain ecosystem:</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LangChain</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b="1" lang="en" sz="1000">
                <a:solidFill>
                  <a:schemeClr val="dk1"/>
                </a:solidFill>
                <a:latin typeface="Lora"/>
                <a:ea typeface="Lora"/>
                <a:cs typeface="Lora"/>
                <a:sym typeface="Lora"/>
              </a:rPr>
              <a:t>LangAgent</a:t>
            </a:r>
            <a:endParaRPr b="1"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LangGraph</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LangSmith</a:t>
            </a:r>
            <a:endParaRPr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Lora"/>
              <a:buAutoNum type="arabicPeriod" startAt="4"/>
            </a:pPr>
            <a:r>
              <a:rPr lang="en" sz="1000">
                <a:solidFill>
                  <a:schemeClr val="dk1"/>
                </a:solidFill>
                <a:latin typeface="Lora"/>
                <a:ea typeface="Lora"/>
                <a:cs typeface="Lora"/>
                <a:sym typeface="Lora"/>
              </a:rPr>
              <a:t>Which of the following is not one of the four agentic AI patterns?</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Reflection</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Tool use</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b="1" lang="en" sz="1000">
                <a:solidFill>
                  <a:schemeClr val="dk1"/>
                </a:solidFill>
                <a:latin typeface="Lora"/>
                <a:ea typeface="Lora"/>
                <a:cs typeface="Lora"/>
                <a:sym typeface="Lora"/>
              </a:rPr>
              <a:t>Structured output</a:t>
            </a:r>
            <a:endParaRPr b="1"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Planning</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latin typeface="Lora"/>
                <a:ea typeface="Lora"/>
                <a:cs typeface="Lora"/>
                <a:sym typeface="Lora"/>
              </a:rPr>
              <a:t>Multi-agent collaboration</a:t>
            </a:r>
            <a:endParaRPr sz="1000">
              <a:solidFill>
                <a:schemeClr val="dk1"/>
              </a:solidFill>
              <a:latin typeface="Lora"/>
              <a:ea typeface="Lora"/>
              <a:cs typeface="Lora"/>
              <a:sym typeface="Lora"/>
            </a:endParaRPr>
          </a:p>
          <a:p>
            <a:pPr indent="-292100" lvl="0" marL="457200" rtl="0" algn="l">
              <a:lnSpc>
                <a:spcPct val="115000"/>
              </a:lnSpc>
              <a:spcBef>
                <a:spcPts val="0"/>
              </a:spcBef>
              <a:spcAft>
                <a:spcPts val="0"/>
              </a:spcAft>
              <a:buClr>
                <a:schemeClr val="dk1"/>
              </a:buClr>
              <a:buSzPts val="1000"/>
              <a:buFont typeface="Lora"/>
              <a:buAutoNum type="arabicPeriod" startAt="4"/>
            </a:pPr>
            <a:r>
              <a:rPr lang="en" sz="1000">
                <a:solidFill>
                  <a:schemeClr val="dk1"/>
                </a:solidFill>
                <a:latin typeface="Lora"/>
                <a:ea typeface="Lora"/>
                <a:cs typeface="Lora"/>
                <a:sym typeface="Lora"/>
              </a:rPr>
              <a:t>What does ReAct in ReAct agents stand for?</a:t>
            </a:r>
            <a:endParaRPr sz="1000">
              <a:solidFill>
                <a:schemeClr val="dk1"/>
              </a:solidFill>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highlight>
                  <a:srgbClr val="FFFFFF"/>
                </a:highlight>
                <a:latin typeface="Lora"/>
                <a:ea typeface="Lora"/>
                <a:cs typeface="Lora"/>
                <a:sym typeface="Lora"/>
              </a:rPr>
              <a:t>Research + Activate</a:t>
            </a:r>
            <a:endParaRPr sz="1000">
              <a:solidFill>
                <a:schemeClr val="dk1"/>
              </a:solidFill>
              <a:highlight>
                <a:srgbClr val="FFFFFF"/>
              </a:highlight>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b="1" lang="en" sz="1000">
                <a:solidFill>
                  <a:schemeClr val="dk1"/>
                </a:solidFill>
                <a:highlight>
                  <a:srgbClr val="FFFFFF"/>
                </a:highlight>
                <a:latin typeface="Lora"/>
                <a:ea typeface="Lora"/>
                <a:cs typeface="Lora"/>
                <a:sym typeface="Lora"/>
              </a:rPr>
              <a:t>Reason + Act</a:t>
            </a:r>
            <a:endParaRPr b="1" sz="1000">
              <a:solidFill>
                <a:schemeClr val="dk1"/>
              </a:solidFill>
              <a:highlight>
                <a:srgbClr val="FFFFFF"/>
              </a:highlight>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highlight>
                  <a:srgbClr val="FFFFFF"/>
                </a:highlight>
                <a:latin typeface="Lora"/>
                <a:ea typeface="Lora"/>
                <a:cs typeface="Lora"/>
                <a:sym typeface="Lora"/>
              </a:rPr>
              <a:t>Relax + Act</a:t>
            </a:r>
            <a:endParaRPr sz="1000">
              <a:solidFill>
                <a:schemeClr val="dk1"/>
              </a:solidFill>
              <a:highlight>
                <a:srgbClr val="FFFFFF"/>
              </a:highlight>
              <a:latin typeface="Lora"/>
              <a:ea typeface="Lora"/>
              <a:cs typeface="Lora"/>
              <a:sym typeface="Lora"/>
            </a:endParaRPr>
          </a:p>
          <a:p>
            <a:pPr indent="-292100" lvl="1" marL="914400" rtl="0" algn="l">
              <a:lnSpc>
                <a:spcPct val="115000"/>
              </a:lnSpc>
              <a:spcBef>
                <a:spcPts val="0"/>
              </a:spcBef>
              <a:spcAft>
                <a:spcPts val="0"/>
              </a:spcAft>
              <a:buClr>
                <a:schemeClr val="dk1"/>
              </a:buClr>
              <a:buSzPts val="1000"/>
              <a:buFont typeface="Lora"/>
              <a:buAutoNum type="alphaLcPeriod"/>
            </a:pPr>
            <a:r>
              <a:rPr lang="en" sz="1000">
                <a:solidFill>
                  <a:schemeClr val="dk1"/>
                </a:solidFill>
                <a:highlight>
                  <a:srgbClr val="FFFFFF"/>
                </a:highlight>
                <a:latin typeface="Lora"/>
                <a:ea typeface="Lora"/>
                <a:cs typeface="Lora"/>
                <a:sym typeface="Lora"/>
              </a:rPr>
              <a:t>Read + Activate</a:t>
            </a:r>
            <a:endParaRPr sz="1000">
              <a:solidFill>
                <a:schemeClr val="dk1"/>
              </a:solidFill>
              <a:highlight>
                <a:srgbClr val="FFFFFF"/>
              </a:highlight>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nvSpPr>
        <p:spPr>
          <a:xfrm>
            <a:off x="-125" y="575250"/>
            <a:ext cx="9144000" cy="20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700">
                <a:solidFill>
                  <a:schemeClr val="dk2"/>
                </a:solidFill>
                <a:latin typeface="Lora"/>
                <a:ea typeface="Lora"/>
                <a:cs typeface="Lora"/>
                <a:sym typeface="Lora"/>
              </a:rPr>
              <a:t>Designing and Deploying </a:t>
            </a:r>
            <a:endParaRPr sz="3700">
              <a:solidFill>
                <a:schemeClr val="dk2"/>
              </a:solidFill>
              <a:latin typeface="Lora"/>
              <a:ea typeface="Lora"/>
              <a:cs typeface="Lora"/>
              <a:sym typeface="Lora"/>
            </a:endParaRPr>
          </a:p>
          <a:p>
            <a:pPr indent="0" lvl="0" marL="0" rtl="0" algn="ctr">
              <a:spcBef>
                <a:spcPts val="0"/>
              </a:spcBef>
              <a:spcAft>
                <a:spcPts val="0"/>
              </a:spcAft>
              <a:buNone/>
            </a:pPr>
            <a:r>
              <a:rPr lang="en" sz="3700">
                <a:solidFill>
                  <a:schemeClr val="dk2"/>
                </a:solidFill>
                <a:latin typeface="Lora"/>
                <a:ea typeface="Lora"/>
                <a:cs typeface="Lora"/>
                <a:sym typeface="Lora"/>
              </a:rPr>
              <a:t>end-to-end </a:t>
            </a:r>
            <a:endParaRPr sz="3700">
              <a:solidFill>
                <a:schemeClr val="dk2"/>
              </a:solidFill>
              <a:latin typeface="Lora"/>
              <a:ea typeface="Lora"/>
              <a:cs typeface="Lora"/>
              <a:sym typeface="Lora"/>
            </a:endParaRPr>
          </a:p>
          <a:p>
            <a:pPr indent="0" lvl="0" marL="0" rtl="0" algn="ctr">
              <a:spcBef>
                <a:spcPts val="0"/>
              </a:spcBef>
              <a:spcAft>
                <a:spcPts val="0"/>
              </a:spcAft>
              <a:buNone/>
            </a:pPr>
            <a:r>
              <a:rPr lang="en" sz="3700">
                <a:solidFill>
                  <a:schemeClr val="dk2"/>
                </a:solidFill>
                <a:latin typeface="Lora"/>
                <a:ea typeface="Lora"/>
                <a:cs typeface="Lora"/>
                <a:sym typeface="Lora"/>
              </a:rPr>
              <a:t>Production Grade ML Applications</a:t>
            </a:r>
            <a:endParaRPr sz="3700">
              <a:solidFill>
                <a:schemeClr val="dk2"/>
              </a:solidFill>
              <a:latin typeface="Lora"/>
              <a:ea typeface="Lora"/>
              <a:cs typeface="Lora"/>
              <a:sym typeface="Lora"/>
            </a:endParaRPr>
          </a:p>
          <a:p>
            <a:pPr indent="0" lvl="0" marL="0" rtl="0" algn="ctr">
              <a:spcBef>
                <a:spcPts val="0"/>
              </a:spcBef>
              <a:spcAft>
                <a:spcPts val="0"/>
              </a:spcAft>
              <a:buNone/>
            </a:pPr>
            <a:r>
              <a:t/>
            </a:r>
            <a:endParaRPr sz="3700">
              <a:solidFill>
                <a:schemeClr val="dk2"/>
              </a:solidFill>
              <a:latin typeface="Lora"/>
              <a:ea typeface="Lora"/>
              <a:cs typeface="Lora"/>
              <a:sym typeface="Lora"/>
            </a:endParaRPr>
          </a:p>
          <a:p>
            <a:pPr indent="0" lvl="0" marL="0" rtl="0" algn="ctr">
              <a:spcBef>
                <a:spcPts val="0"/>
              </a:spcBef>
              <a:spcAft>
                <a:spcPts val="0"/>
              </a:spcAft>
              <a:buNone/>
            </a:pPr>
            <a:r>
              <a:rPr lang="en" sz="2400">
                <a:solidFill>
                  <a:schemeClr val="dk2"/>
                </a:solidFill>
                <a:latin typeface="Lora"/>
                <a:ea typeface="Lora"/>
                <a:cs typeface="Lora"/>
                <a:sym typeface="Lora"/>
              </a:rPr>
              <a:t> </a:t>
            </a:r>
            <a:r>
              <a:rPr lang="en" sz="2400">
                <a:solidFill>
                  <a:schemeClr val="dk2"/>
                </a:solidFill>
                <a:latin typeface="Lora"/>
                <a:ea typeface="Lora"/>
                <a:cs typeface="Lora"/>
                <a:sym typeface="Lora"/>
              </a:rPr>
              <a:t>Lecture </a:t>
            </a:r>
            <a:r>
              <a:rPr lang="en" sz="2400">
                <a:solidFill>
                  <a:schemeClr val="dk2"/>
                </a:solidFill>
                <a:latin typeface="Lora"/>
                <a:ea typeface="Lora"/>
                <a:cs typeface="Lora"/>
                <a:sym typeface="Lora"/>
              </a:rPr>
              <a:t>12: AI Agents</a:t>
            </a:r>
            <a:endParaRPr sz="2400">
              <a:solidFill>
                <a:schemeClr val="dk2"/>
              </a:solidFill>
              <a:latin typeface="Lora"/>
              <a:ea typeface="Lora"/>
              <a:cs typeface="Lora"/>
              <a:sym typeface="Lora"/>
            </a:endParaRPr>
          </a:p>
        </p:txBody>
      </p:sp>
      <p:sp>
        <p:nvSpPr>
          <p:cNvPr id="83" name="Google Shape;83;p17"/>
          <p:cNvSpPr txBox="1"/>
          <p:nvPr/>
        </p:nvSpPr>
        <p:spPr>
          <a:xfrm>
            <a:off x="-117" y="3838750"/>
            <a:ext cx="91440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2"/>
                </a:solidFill>
                <a:latin typeface="Lora"/>
                <a:ea typeface="Lora"/>
                <a:cs typeface="Lora"/>
                <a:sym typeface="Lora"/>
              </a:rPr>
              <a:t>October 2025</a:t>
            </a:r>
            <a:endParaRPr sz="1600">
              <a:solidFill>
                <a:schemeClr val="dk2"/>
              </a:solidFill>
              <a:latin typeface="Lora"/>
              <a:ea typeface="Lora"/>
              <a:cs typeface="Lora"/>
              <a:sym typeface="Lora"/>
            </a:endParaRPr>
          </a:p>
          <a:p>
            <a:pPr indent="0" lvl="0" marL="0" rtl="0" algn="ctr">
              <a:lnSpc>
                <a:spcPct val="150000"/>
              </a:lnSpc>
              <a:spcBef>
                <a:spcPts val="0"/>
              </a:spcBef>
              <a:spcAft>
                <a:spcPts val="0"/>
              </a:spcAft>
              <a:buNone/>
            </a:pPr>
            <a:r>
              <a:rPr lang="en" sz="1600">
                <a:solidFill>
                  <a:schemeClr val="dk2"/>
                </a:solidFill>
                <a:latin typeface="Lora"/>
                <a:ea typeface="Lora"/>
                <a:cs typeface="Lora"/>
                <a:sym typeface="Lora"/>
              </a:rPr>
              <a:t>Jan Ravnik &amp; Oliver Angélil</a:t>
            </a:r>
            <a:endParaRPr sz="1600">
              <a:solidFill>
                <a:schemeClr val="dk2"/>
              </a:solidFill>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486900" y="624775"/>
            <a:ext cx="7896600" cy="42483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Lecture 12: Fundamentals of LLMs and Basic Chatbot Construction</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Introduction to LLMs: History, architecture and training</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API calls and text completions</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Prompt engineering techniques</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Structured output and function calling</a:t>
            </a:r>
            <a:endParaRPr sz="1200">
              <a:solidFill>
                <a:schemeClr val="dk1"/>
              </a:solidFill>
              <a:latin typeface="Lora"/>
              <a:ea typeface="Lora"/>
              <a:cs typeface="Lora"/>
              <a:sym typeface="Lora"/>
            </a:endParaRPr>
          </a:p>
          <a:p>
            <a:pPr indent="-304800" lvl="0" marL="4572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Lecture 13: Advanced Techniques with LangChain and React Agents</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What is agentic AI?</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LangChain modules for app development</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React agents, reasoning and decision-making</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Stateful agents</a:t>
            </a:r>
            <a:endParaRPr sz="1200">
              <a:solidFill>
                <a:schemeClr val="dk1"/>
              </a:solidFill>
              <a:latin typeface="Lora"/>
              <a:ea typeface="Lora"/>
              <a:cs typeface="Lora"/>
              <a:sym typeface="Lora"/>
            </a:endParaRPr>
          </a:p>
          <a:p>
            <a:pPr indent="-304800" lvl="0" marL="4572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Lecture 14: Complex Systems and Swarm Intelligence</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Explore LangGraph for multi-agent systems</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Swarm intelligence principles and applications</a:t>
            </a:r>
            <a:endParaRPr sz="1200">
              <a:solidFill>
                <a:schemeClr val="dk1"/>
              </a:solidFill>
              <a:latin typeface="Lora"/>
              <a:ea typeface="Lora"/>
              <a:cs typeface="Lora"/>
              <a:sym typeface="Lora"/>
            </a:endParaRPr>
          </a:p>
          <a:p>
            <a:pPr indent="-304800" lvl="1" marL="914400" rtl="0" algn="l">
              <a:lnSpc>
                <a:spcPct val="150000"/>
              </a:lnSpc>
              <a:spcBef>
                <a:spcPts val="0"/>
              </a:spcBef>
              <a:spcAft>
                <a:spcPts val="0"/>
              </a:spcAft>
              <a:buClr>
                <a:schemeClr val="dk1"/>
              </a:buClr>
              <a:buSzPts val="1200"/>
              <a:buFont typeface="Lora"/>
              <a:buAutoNum type="arabicPeriod"/>
            </a:pPr>
            <a:r>
              <a:rPr lang="en" sz="1200">
                <a:solidFill>
                  <a:schemeClr val="dk1"/>
                </a:solidFill>
                <a:latin typeface="Lora"/>
                <a:ea typeface="Lora"/>
                <a:cs typeface="Lora"/>
                <a:sym typeface="Lora"/>
              </a:rPr>
              <a:t>AI challenges in collective behavior</a:t>
            </a:r>
            <a:endParaRPr sz="1200">
              <a:solidFill>
                <a:schemeClr val="dk1"/>
              </a:solidFill>
              <a:latin typeface="Lora"/>
              <a:ea typeface="Lora"/>
              <a:cs typeface="Lora"/>
              <a:sym typeface="Lora"/>
            </a:endParaRPr>
          </a:p>
          <a:p>
            <a:pPr indent="-304800" lvl="0" marL="457200" rtl="0" algn="l">
              <a:lnSpc>
                <a:spcPct val="150000"/>
              </a:lnSpc>
              <a:spcBef>
                <a:spcPts val="0"/>
              </a:spcBef>
              <a:spcAft>
                <a:spcPts val="0"/>
              </a:spcAft>
              <a:buClr>
                <a:schemeClr val="dk1"/>
              </a:buClr>
              <a:buSzPts val="1200"/>
              <a:buFont typeface="Lora"/>
              <a:buAutoNum type="arabicPeriod"/>
            </a:pPr>
            <a:r>
              <a:t/>
            </a:r>
            <a:endParaRPr sz="1200">
              <a:solidFill>
                <a:schemeClr val="dk1"/>
              </a:solidFill>
              <a:latin typeface="Lora"/>
              <a:ea typeface="Lora"/>
              <a:cs typeface="Lora"/>
              <a:sym typeface="Lora"/>
            </a:endParaRPr>
          </a:p>
        </p:txBody>
      </p:sp>
      <p:sp>
        <p:nvSpPr>
          <p:cNvPr id="89" name="Google Shape;89;p18"/>
          <p:cNvSpPr/>
          <p:nvPr/>
        </p:nvSpPr>
        <p:spPr>
          <a:xfrm>
            <a:off x="605425" y="3431574"/>
            <a:ext cx="5312700" cy="109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ora"/>
              <a:ea typeface="Lora"/>
              <a:cs typeface="Lora"/>
              <a:sym typeface="Lora"/>
            </a:endParaRPr>
          </a:p>
        </p:txBody>
      </p:sp>
      <p:sp>
        <p:nvSpPr>
          <p:cNvPr id="90" name="Google Shape;90;p18"/>
          <p:cNvSpPr txBox="1"/>
          <p:nvPr/>
        </p:nvSpPr>
        <p:spPr>
          <a:xfrm>
            <a:off x="612896" y="243588"/>
            <a:ext cx="8128500" cy="369300"/>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Clr>
                <a:srgbClr val="000000"/>
              </a:buClr>
              <a:buSzPts val="2400"/>
              <a:buFont typeface="Arial"/>
              <a:buNone/>
            </a:pPr>
            <a:r>
              <a:rPr i="0" lang="en" sz="2400" u="none" cap="none" strike="noStrike">
                <a:solidFill>
                  <a:srgbClr val="000000"/>
                </a:solidFill>
                <a:latin typeface="Lora"/>
                <a:ea typeface="Lora"/>
                <a:cs typeface="Lora"/>
                <a:sym typeface="Lora"/>
              </a:rPr>
              <a:t>Contents of </a:t>
            </a:r>
            <a:r>
              <a:rPr lang="en" sz="2400">
                <a:latin typeface="Lora"/>
                <a:ea typeface="Lora"/>
                <a:cs typeface="Lora"/>
                <a:sym typeface="Lora"/>
              </a:rPr>
              <a:t>three</a:t>
            </a:r>
            <a:r>
              <a:rPr i="0" lang="en" sz="2400" u="none" cap="none" strike="noStrike">
                <a:solidFill>
                  <a:srgbClr val="000000"/>
                </a:solidFill>
                <a:latin typeface="Lora"/>
                <a:ea typeface="Lora"/>
                <a:cs typeface="Lora"/>
                <a:sym typeface="Lora"/>
              </a:rPr>
              <a:t> </a:t>
            </a:r>
            <a:r>
              <a:rPr lang="en" sz="2400">
                <a:latin typeface="Lora"/>
                <a:ea typeface="Lora"/>
                <a:cs typeface="Lora"/>
                <a:sym typeface="Lora"/>
              </a:rPr>
              <a:t>AI Agents Lectures:</a:t>
            </a:r>
            <a:endParaRPr i="0" sz="700" u="none" cap="none" strike="noStrike">
              <a:solidFill>
                <a:srgbClr val="000000"/>
              </a:solidFill>
              <a:latin typeface="Lora"/>
              <a:ea typeface="Lora"/>
              <a:cs typeface="Lora"/>
              <a:sym typeface="Lora"/>
            </a:endParaRPr>
          </a:p>
        </p:txBody>
      </p:sp>
      <p:sp>
        <p:nvSpPr>
          <p:cNvPr id="91" name="Google Shape;91;p18"/>
          <p:cNvSpPr txBox="1"/>
          <p:nvPr/>
        </p:nvSpPr>
        <p:spPr>
          <a:xfrm>
            <a:off x="6540275" y="4018450"/>
            <a:ext cx="129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0000"/>
                </a:solidFill>
                <a:latin typeface="Pacifico"/>
                <a:ea typeface="Pacifico"/>
                <a:cs typeface="Pacifico"/>
                <a:sym typeface="Pacifico"/>
              </a:rPr>
              <a:t>this lecture</a:t>
            </a:r>
            <a:endParaRPr sz="1600">
              <a:solidFill>
                <a:srgbClr val="FF0000"/>
              </a:solidFill>
              <a:latin typeface="Pacifico"/>
              <a:ea typeface="Pacifico"/>
              <a:cs typeface="Pacifico"/>
              <a:sym typeface="Pacific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97" name="Google Shape;97;p19"/>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Complex Systems</a:t>
            </a:r>
            <a:endParaRPr sz="2200">
              <a:latin typeface="Lora"/>
              <a:ea typeface="Lora"/>
              <a:cs typeface="Lora"/>
              <a:sym typeface="Lora"/>
            </a:endParaRPr>
          </a:p>
        </p:txBody>
      </p:sp>
      <p:sp>
        <p:nvSpPr>
          <p:cNvPr id="98" name="Google Shape;98;p19"/>
          <p:cNvSpPr txBox="1"/>
          <p:nvPr/>
        </p:nvSpPr>
        <p:spPr>
          <a:xfrm>
            <a:off x="443225" y="931543"/>
            <a:ext cx="5641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Today's focus: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RAG</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Diagrams of your Agentic AI systems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MCP servers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Evaluating agentic systems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LangGraph for building complex agent systems</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Multi-agent architectures and coordination</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Swarm intelligence principles and applications</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What is swarm intelligence?</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Birds, ants? Decision forest? AI agent swarms? Is it all the same?</a:t>
            </a:r>
            <a:endParaRPr i="1" sz="1200">
              <a:solidFill>
                <a:schemeClr val="dk1"/>
              </a:solidFill>
              <a:latin typeface="Lora"/>
              <a:ea typeface="Lora"/>
              <a:cs typeface="Lora"/>
              <a:sym typeface="Lora"/>
            </a:endParaRPr>
          </a:p>
          <a:p>
            <a:pPr indent="-304800" lvl="1" marL="9144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Can we achieve emerging behaviors in collective AI systems</a:t>
            </a:r>
            <a:endParaRPr i="1" sz="1200">
              <a:solidFill>
                <a:schemeClr val="dk1"/>
              </a:solidFill>
              <a:latin typeface="Lora"/>
              <a:ea typeface="Lora"/>
              <a:cs typeface="Lora"/>
              <a:sym typeface="Lora"/>
            </a:endParaRPr>
          </a:p>
        </p:txBody>
      </p:sp>
      <p:pic>
        <p:nvPicPr>
          <p:cNvPr id="99" name="Google Shape;99;p19"/>
          <p:cNvPicPr preferRelativeResize="0"/>
          <p:nvPr/>
        </p:nvPicPr>
        <p:blipFill>
          <a:blip r:embed="rId3">
            <a:alphaModFix/>
          </a:blip>
          <a:stretch>
            <a:fillRect/>
          </a:stretch>
        </p:blipFill>
        <p:spPr>
          <a:xfrm>
            <a:off x="6192250" y="970100"/>
            <a:ext cx="2505774" cy="3444198"/>
          </a:xfrm>
          <a:prstGeom prst="rect">
            <a:avLst/>
          </a:prstGeom>
          <a:noFill/>
          <a:ln>
            <a:noFill/>
          </a:ln>
        </p:spPr>
      </p:pic>
      <p:pic>
        <p:nvPicPr>
          <p:cNvPr id="100" name="Google Shape;100;p19"/>
          <p:cNvPicPr preferRelativeResize="0"/>
          <p:nvPr/>
        </p:nvPicPr>
        <p:blipFill>
          <a:blip r:embed="rId4">
            <a:alphaModFix/>
          </a:blip>
          <a:stretch>
            <a:fillRect/>
          </a:stretch>
        </p:blipFill>
        <p:spPr>
          <a:xfrm>
            <a:off x="3347750" y="3092825"/>
            <a:ext cx="2349302" cy="1321474"/>
          </a:xfrm>
          <a:prstGeom prst="rect">
            <a:avLst/>
          </a:prstGeom>
          <a:noFill/>
          <a:ln>
            <a:noFill/>
          </a:ln>
        </p:spPr>
      </p:pic>
      <p:pic>
        <p:nvPicPr>
          <p:cNvPr id="101" name="Google Shape;101;p19"/>
          <p:cNvPicPr preferRelativeResize="0"/>
          <p:nvPr/>
        </p:nvPicPr>
        <p:blipFill rotWithShape="1">
          <a:blip r:embed="rId5">
            <a:alphaModFix/>
          </a:blip>
          <a:srcRect b="15561" l="0" r="0" t="0"/>
          <a:stretch/>
        </p:blipFill>
        <p:spPr>
          <a:xfrm>
            <a:off x="503250" y="3092825"/>
            <a:ext cx="2349300" cy="132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p:nvPr/>
        </p:nvSpPr>
        <p:spPr>
          <a:xfrm>
            <a:off x="98346" y="3318741"/>
            <a:ext cx="5921100" cy="1189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07" name="Google Shape;107;p20"/>
          <p:cNvSpPr/>
          <p:nvPr/>
        </p:nvSpPr>
        <p:spPr>
          <a:xfrm>
            <a:off x="1578246" y="2007826"/>
            <a:ext cx="7433400" cy="1189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a:ea typeface="Lora"/>
              <a:cs typeface="Lora"/>
              <a:sym typeface="Lora"/>
            </a:endParaRPr>
          </a:p>
        </p:txBody>
      </p:sp>
      <p:sp>
        <p:nvSpPr>
          <p:cNvPr id="108" name="Google Shape;108;p20"/>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 name="Google Shape;109;p20"/>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Retrieval Augmented Generation (RAG)</a:t>
            </a:r>
            <a:endParaRPr sz="2200">
              <a:latin typeface="Lora"/>
              <a:ea typeface="Lora"/>
              <a:cs typeface="Lora"/>
              <a:sym typeface="Lora"/>
            </a:endParaRPr>
          </a:p>
        </p:txBody>
      </p:sp>
      <p:sp>
        <p:nvSpPr>
          <p:cNvPr id="110" name="Google Shape;110;p20"/>
          <p:cNvSpPr txBox="1"/>
          <p:nvPr/>
        </p:nvSpPr>
        <p:spPr>
          <a:xfrm>
            <a:off x="443225" y="970100"/>
            <a:ext cx="8463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When the documents are too large to fit into the context, you can use RAG.</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Chunk the documents into smaller pieces and create vector embeddings for each.</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When a user asks a question, create an embedding of the prompt and compare it to the vectors in the database</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Retrieve the top k results and pass them to an LLM as context together with the initial prompt.</a:t>
            </a:r>
            <a:endParaRPr i="1" sz="1200">
              <a:solidFill>
                <a:schemeClr val="dk1"/>
              </a:solidFill>
              <a:latin typeface="Lora"/>
              <a:ea typeface="Lora"/>
              <a:cs typeface="Lora"/>
              <a:sym typeface="Lora"/>
            </a:endParaRPr>
          </a:p>
        </p:txBody>
      </p:sp>
      <p:sp>
        <p:nvSpPr>
          <p:cNvPr id="111" name="Google Shape;111;p20"/>
          <p:cNvSpPr/>
          <p:nvPr/>
        </p:nvSpPr>
        <p:spPr>
          <a:xfrm>
            <a:off x="233346" y="3464251"/>
            <a:ext cx="1179000" cy="8982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documents</a:t>
            </a:r>
            <a:endParaRPr sz="1200">
              <a:latin typeface="Lora"/>
              <a:ea typeface="Lora"/>
              <a:cs typeface="Lora"/>
              <a:sym typeface="Lora"/>
            </a:endParaRPr>
          </a:p>
        </p:txBody>
      </p:sp>
      <p:sp>
        <p:nvSpPr>
          <p:cNvPr id="112" name="Google Shape;112;p20"/>
          <p:cNvSpPr/>
          <p:nvPr/>
        </p:nvSpPr>
        <p:spPr>
          <a:xfrm>
            <a:off x="1724049" y="3464251"/>
            <a:ext cx="1179000" cy="8982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chunks</a:t>
            </a:r>
            <a:endParaRPr sz="1200">
              <a:latin typeface="Lora"/>
              <a:ea typeface="Lora"/>
              <a:cs typeface="Lora"/>
              <a:sym typeface="Lora"/>
            </a:endParaRPr>
          </a:p>
        </p:txBody>
      </p:sp>
      <p:sp>
        <p:nvSpPr>
          <p:cNvPr id="113" name="Google Shape;113;p20"/>
          <p:cNvSpPr/>
          <p:nvPr/>
        </p:nvSpPr>
        <p:spPr>
          <a:xfrm>
            <a:off x="3214752" y="3464251"/>
            <a:ext cx="1179000" cy="898200"/>
          </a:xfrm>
          <a:prstGeom prst="roundRect">
            <a:avLst>
              <a:gd fmla="val 16667" name="adj"/>
            </a:avLst>
          </a:prstGeom>
          <a:solidFill>
            <a:srgbClr val="4A86E8"/>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Embedding model</a:t>
            </a:r>
            <a:endParaRPr sz="1200">
              <a:latin typeface="Lora"/>
              <a:ea typeface="Lora"/>
              <a:cs typeface="Lora"/>
              <a:sym typeface="Lora"/>
            </a:endParaRPr>
          </a:p>
        </p:txBody>
      </p:sp>
      <p:sp>
        <p:nvSpPr>
          <p:cNvPr id="114" name="Google Shape;114;p20"/>
          <p:cNvSpPr/>
          <p:nvPr/>
        </p:nvSpPr>
        <p:spPr>
          <a:xfrm>
            <a:off x="4705456" y="3464251"/>
            <a:ext cx="1179000" cy="8982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Vector database</a:t>
            </a:r>
            <a:endParaRPr sz="1200">
              <a:latin typeface="Lora"/>
              <a:ea typeface="Lora"/>
              <a:cs typeface="Lora"/>
              <a:sym typeface="Lora"/>
            </a:endParaRPr>
          </a:p>
        </p:txBody>
      </p:sp>
      <p:cxnSp>
        <p:nvCxnSpPr>
          <p:cNvPr id="115" name="Google Shape;115;p20"/>
          <p:cNvCxnSpPr>
            <a:stCxn id="111" idx="3"/>
            <a:endCxn id="112" idx="1"/>
          </p:cNvCxnSpPr>
          <p:nvPr/>
        </p:nvCxnSpPr>
        <p:spPr>
          <a:xfrm>
            <a:off x="1412346" y="3913351"/>
            <a:ext cx="311700" cy="0"/>
          </a:xfrm>
          <a:prstGeom prst="straightConnector1">
            <a:avLst/>
          </a:prstGeom>
          <a:noFill/>
          <a:ln cap="flat" cmpd="sng" w="12675">
            <a:solidFill>
              <a:schemeClr val="dk2"/>
            </a:solidFill>
            <a:prstDash val="solid"/>
            <a:round/>
            <a:headEnd len="med" w="med" type="none"/>
            <a:tailEnd len="med" w="med" type="triangle"/>
          </a:ln>
        </p:spPr>
      </p:cxnSp>
      <p:cxnSp>
        <p:nvCxnSpPr>
          <p:cNvPr id="116" name="Google Shape;116;p20"/>
          <p:cNvCxnSpPr>
            <a:stCxn id="112" idx="3"/>
            <a:endCxn id="113" idx="1"/>
          </p:cNvCxnSpPr>
          <p:nvPr/>
        </p:nvCxnSpPr>
        <p:spPr>
          <a:xfrm>
            <a:off x="2903049" y="3913351"/>
            <a:ext cx="311700" cy="0"/>
          </a:xfrm>
          <a:prstGeom prst="straightConnector1">
            <a:avLst/>
          </a:prstGeom>
          <a:noFill/>
          <a:ln cap="flat" cmpd="sng" w="12675">
            <a:solidFill>
              <a:schemeClr val="dk2"/>
            </a:solidFill>
            <a:prstDash val="solid"/>
            <a:round/>
            <a:headEnd len="med" w="med" type="none"/>
            <a:tailEnd len="med" w="med" type="triangle"/>
          </a:ln>
        </p:spPr>
      </p:cxnSp>
      <p:cxnSp>
        <p:nvCxnSpPr>
          <p:cNvPr id="117" name="Google Shape;117;p20"/>
          <p:cNvCxnSpPr>
            <a:stCxn id="113" idx="3"/>
            <a:endCxn id="114" idx="1"/>
          </p:cNvCxnSpPr>
          <p:nvPr/>
        </p:nvCxnSpPr>
        <p:spPr>
          <a:xfrm>
            <a:off x="4393752" y="3913351"/>
            <a:ext cx="311700" cy="0"/>
          </a:xfrm>
          <a:prstGeom prst="straightConnector1">
            <a:avLst/>
          </a:prstGeom>
          <a:noFill/>
          <a:ln cap="flat" cmpd="sng" w="12675">
            <a:solidFill>
              <a:schemeClr val="dk2"/>
            </a:solidFill>
            <a:prstDash val="solid"/>
            <a:round/>
            <a:headEnd len="med" w="med" type="none"/>
            <a:tailEnd len="med" w="med" type="triangle"/>
          </a:ln>
        </p:spPr>
      </p:cxnSp>
      <p:sp>
        <p:nvSpPr>
          <p:cNvPr id="118" name="Google Shape;118;p20"/>
          <p:cNvSpPr/>
          <p:nvPr/>
        </p:nvSpPr>
        <p:spPr>
          <a:xfrm>
            <a:off x="1724049" y="2153326"/>
            <a:ext cx="1179000" cy="8982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prompt</a:t>
            </a:r>
            <a:endParaRPr sz="1200">
              <a:latin typeface="Lora"/>
              <a:ea typeface="Lora"/>
              <a:cs typeface="Lora"/>
              <a:sym typeface="Lora"/>
            </a:endParaRPr>
          </a:p>
        </p:txBody>
      </p:sp>
      <p:sp>
        <p:nvSpPr>
          <p:cNvPr id="119" name="Google Shape;119;p20"/>
          <p:cNvSpPr/>
          <p:nvPr/>
        </p:nvSpPr>
        <p:spPr>
          <a:xfrm>
            <a:off x="3214752" y="2153326"/>
            <a:ext cx="1179000" cy="898200"/>
          </a:xfrm>
          <a:prstGeom prst="roundRect">
            <a:avLst>
              <a:gd fmla="val 16667" name="adj"/>
            </a:avLst>
          </a:prstGeom>
          <a:solidFill>
            <a:srgbClr val="4A86E8"/>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Embedding model</a:t>
            </a:r>
            <a:endParaRPr sz="1200">
              <a:latin typeface="Lora"/>
              <a:ea typeface="Lora"/>
              <a:cs typeface="Lora"/>
              <a:sym typeface="Lora"/>
            </a:endParaRPr>
          </a:p>
        </p:txBody>
      </p:sp>
      <p:sp>
        <p:nvSpPr>
          <p:cNvPr id="120" name="Google Shape;120;p20"/>
          <p:cNvSpPr/>
          <p:nvPr/>
        </p:nvSpPr>
        <p:spPr>
          <a:xfrm>
            <a:off x="4705456" y="2153326"/>
            <a:ext cx="1179000" cy="8982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Vectorized prompt</a:t>
            </a:r>
            <a:endParaRPr sz="1200">
              <a:latin typeface="Lora"/>
              <a:ea typeface="Lora"/>
              <a:cs typeface="Lora"/>
              <a:sym typeface="Lora"/>
            </a:endParaRPr>
          </a:p>
        </p:txBody>
      </p:sp>
      <p:cxnSp>
        <p:nvCxnSpPr>
          <p:cNvPr id="121" name="Google Shape;121;p20"/>
          <p:cNvCxnSpPr>
            <a:stCxn id="118" idx="3"/>
            <a:endCxn id="119" idx="1"/>
          </p:cNvCxnSpPr>
          <p:nvPr/>
        </p:nvCxnSpPr>
        <p:spPr>
          <a:xfrm>
            <a:off x="2903049" y="2602426"/>
            <a:ext cx="311700" cy="0"/>
          </a:xfrm>
          <a:prstGeom prst="straightConnector1">
            <a:avLst/>
          </a:prstGeom>
          <a:noFill/>
          <a:ln cap="flat" cmpd="sng" w="12675">
            <a:solidFill>
              <a:schemeClr val="dk2"/>
            </a:solidFill>
            <a:prstDash val="solid"/>
            <a:round/>
            <a:headEnd len="med" w="med" type="none"/>
            <a:tailEnd len="med" w="med" type="triangle"/>
          </a:ln>
        </p:spPr>
      </p:cxnSp>
      <p:cxnSp>
        <p:nvCxnSpPr>
          <p:cNvPr id="122" name="Google Shape;122;p20"/>
          <p:cNvCxnSpPr>
            <a:stCxn id="119" idx="3"/>
            <a:endCxn id="120" idx="1"/>
          </p:cNvCxnSpPr>
          <p:nvPr/>
        </p:nvCxnSpPr>
        <p:spPr>
          <a:xfrm>
            <a:off x="4393752" y="2602426"/>
            <a:ext cx="311700" cy="0"/>
          </a:xfrm>
          <a:prstGeom prst="straightConnector1">
            <a:avLst/>
          </a:prstGeom>
          <a:noFill/>
          <a:ln cap="flat" cmpd="sng" w="12675">
            <a:solidFill>
              <a:schemeClr val="dk2"/>
            </a:solidFill>
            <a:prstDash val="solid"/>
            <a:round/>
            <a:headEnd len="med" w="med" type="none"/>
            <a:tailEnd len="med" w="med" type="triangle"/>
          </a:ln>
        </p:spPr>
      </p:cxnSp>
      <p:sp>
        <p:nvSpPr>
          <p:cNvPr id="123" name="Google Shape;123;p20"/>
          <p:cNvSpPr/>
          <p:nvPr/>
        </p:nvSpPr>
        <p:spPr>
          <a:xfrm>
            <a:off x="6196156" y="2153326"/>
            <a:ext cx="1179000" cy="8982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Similarity search</a:t>
            </a:r>
            <a:endParaRPr sz="1200">
              <a:latin typeface="Lora"/>
              <a:ea typeface="Lora"/>
              <a:cs typeface="Lora"/>
              <a:sym typeface="Lora"/>
            </a:endParaRPr>
          </a:p>
        </p:txBody>
      </p:sp>
      <p:sp>
        <p:nvSpPr>
          <p:cNvPr id="124" name="Google Shape;124;p20"/>
          <p:cNvSpPr/>
          <p:nvPr/>
        </p:nvSpPr>
        <p:spPr>
          <a:xfrm>
            <a:off x="7686856" y="2153326"/>
            <a:ext cx="1179000" cy="898200"/>
          </a:xfrm>
          <a:prstGeom prst="roundRect">
            <a:avLst>
              <a:gd fmla="val 16667" name="adj"/>
            </a:avLst>
          </a:prstGeom>
          <a:solidFill>
            <a:srgbClr val="4A86E8"/>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Answer generation (LLM)</a:t>
            </a:r>
            <a:endParaRPr sz="1200">
              <a:latin typeface="Lora"/>
              <a:ea typeface="Lora"/>
              <a:cs typeface="Lora"/>
              <a:sym typeface="Lora"/>
            </a:endParaRPr>
          </a:p>
        </p:txBody>
      </p:sp>
      <p:cxnSp>
        <p:nvCxnSpPr>
          <p:cNvPr id="125" name="Google Shape;125;p20"/>
          <p:cNvCxnSpPr>
            <a:stCxn id="120" idx="3"/>
            <a:endCxn id="123" idx="1"/>
          </p:cNvCxnSpPr>
          <p:nvPr/>
        </p:nvCxnSpPr>
        <p:spPr>
          <a:xfrm>
            <a:off x="5884456" y="2602426"/>
            <a:ext cx="311700" cy="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0"/>
          <p:cNvCxnSpPr>
            <a:stCxn id="123" idx="3"/>
            <a:endCxn id="124" idx="1"/>
          </p:cNvCxnSpPr>
          <p:nvPr/>
        </p:nvCxnSpPr>
        <p:spPr>
          <a:xfrm>
            <a:off x="7375156" y="2602426"/>
            <a:ext cx="311700" cy="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20"/>
          <p:cNvCxnSpPr/>
          <p:nvPr/>
        </p:nvCxnSpPr>
        <p:spPr>
          <a:xfrm flipH="1" rot="10800000">
            <a:off x="5860671" y="3022976"/>
            <a:ext cx="370200" cy="48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1"/>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Example diagrams of agentic AI systems</a:t>
            </a:r>
            <a:endParaRPr sz="2200">
              <a:latin typeface="Lora"/>
              <a:ea typeface="Lora"/>
              <a:cs typeface="Lora"/>
              <a:sym typeface="Lora"/>
            </a:endParaRPr>
          </a:p>
        </p:txBody>
      </p:sp>
      <p:sp>
        <p:nvSpPr>
          <p:cNvPr id="134" name="Google Shape;134;p21"/>
          <p:cNvSpPr txBox="1"/>
          <p:nvPr/>
        </p:nvSpPr>
        <p:spPr>
          <a:xfrm>
            <a:off x="443225" y="970100"/>
            <a:ext cx="846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Simplest example:</a:t>
            </a:r>
            <a:endParaRPr i="1" sz="1200">
              <a:solidFill>
                <a:schemeClr val="dk1"/>
              </a:solidFill>
              <a:latin typeface="Lora"/>
              <a:ea typeface="Lora"/>
              <a:cs typeface="Lora"/>
              <a:sym typeface="Lora"/>
            </a:endParaRPr>
          </a:p>
          <a:p>
            <a:pPr indent="0" lvl="0" marL="0" rtl="0" algn="l">
              <a:spcBef>
                <a:spcPts val="0"/>
              </a:spcBef>
              <a:spcAft>
                <a:spcPts val="0"/>
              </a:spcAft>
              <a:buNone/>
            </a:pPr>
            <a:r>
              <a:t/>
            </a:r>
            <a:endParaRPr i="1" sz="1200">
              <a:solidFill>
                <a:schemeClr val="dk1"/>
              </a:solidFill>
              <a:latin typeface="Lora"/>
              <a:ea typeface="Lora"/>
              <a:cs typeface="Lora"/>
              <a:sym typeface="Lora"/>
            </a:endParaRPr>
          </a:p>
        </p:txBody>
      </p:sp>
      <p:sp>
        <p:nvSpPr>
          <p:cNvPr id="135" name="Google Shape;135;p21"/>
          <p:cNvSpPr/>
          <p:nvPr/>
        </p:nvSpPr>
        <p:spPr>
          <a:xfrm>
            <a:off x="2491800" y="1451574"/>
            <a:ext cx="1179000" cy="13026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P</a:t>
            </a:r>
            <a:r>
              <a:rPr lang="en" sz="1200">
                <a:latin typeface="Lora"/>
                <a:ea typeface="Lora"/>
                <a:cs typeface="Lora"/>
                <a:sym typeface="Lora"/>
              </a:rPr>
              <a:t>rompt:</a:t>
            </a:r>
            <a:br>
              <a:rPr lang="en" sz="1200">
                <a:latin typeface="Lora"/>
                <a:ea typeface="Lora"/>
                <a:cs typeface="Lora"/>
                <a:sym typeface="Lora"/>
              </a:rPr>
            </a:br>
            <a:r>
              <a:rPr lang="en" sz="1200">
                <a:latin typeface="Lora"/>
                <a:ea typeface="Lora"/>
                <a:cs typeface="Lora"/>
                <a:sym typeface="Lora"/>
              </a:rPr>
              <a:t>“Write a blog post about LLMs”</a:t>
            </a:r>
            <a:endParaRPr sz="1200">
              <a:latin typeface="Lora"/>
              <a:ea typeface="Lora"/>
              <a:cs typeface="Lora"/>
              <a:sym typeface="Lora"/>
            </a:endParaRPr>
          </a:p>
        </p:txBody>
      </p:sp>
      <p:sp>
        <p:nvSpPr>
          <p:cNvPr id="136" name="Google Shape;136;p21"/>
          <p:cNvSpPr/>
          <p:nvPr/>
        </p:nvSpPr>
        <p:spPr>
          <a:xfrm>
            <a:off x="3982501" y="1451574"/>
            <a:ext cx="1179000" cy="1302600"/>
          </a:xfrm>
          <a:prstGeom prst="roundRect">
            <a:avLst>
              <a:gd fmla="val 16667" name="adj"/>
            </a:avLst>
          </a:prstGeom>
          <a:solidFill>
            <a:srgbClr val="4A86E8"/>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LLM</a:t>
            </a:r>
            <a:endParaRPr sz="1200">
              <a:latin typeface="Lora"/>
              <a:ea typeface="Lora"/>
              <a:cs typeface="Lora"/>
              <a:sym typeface="Lora"/>
            </a:endParaRPr>
          </a:p>
        </p:txBody>
      </p:sp>
      <p:sp>
        <p:nvSpPr>
          <p:cNvPr id="137" name="Google Shape;137;p21"/>
          <p:cNvSpPr/>
          <p:nvPr/>
        </p:nvSpPr>
        <p:spPr>
          <a:xfrm>
            <a:off x="5473202" y="1451574"/>
            <a:ext cx="1179000" cy="13026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Result:</a:t>
            </a:r>
            <a:endParaRPr sz="1200">
              <a:latin typeface="Lora"/>
              <a:ea typeface="Lora"/>
              <a:cs typeface="Lora"/>
              <a:sym typeface="Lora"/>
            </a:endParaRPr>
          </a:p>
          <a:p>
            <a:pPr indent="0" lvl="0" marL="0" rtl="0" algn="ctr">
              <a:spcBef>
                <a:spcPts val="0"/>
              </a:spcBef>
              <a:spcAft>
                <a:spcPts val="0"/>
              </a:spcAft>
              <a:buNone/>
            </a:pPr>
            <a:r>
              <a:rPr lang="en" sz="1200">
                <a:latin typeface="Lora"/>
                <a:ea typeface="Lora"/>
                <a:cs typeface="Lora"/>
                <a:sym typeface="Lora"/>
              </a:rPr>
              <a:t>Blog post</a:t>
            </a:r>
            <a:endParaRPr sz="1200">
              <a:latin typeface="Lora"/>
              <a:ea typeface="Lora"/>
              <a:cs typeface="Lora"/>
              <a:sym typeface="Lora"/>
            </a:endParaRPr>
          </a:p>
        </p:txBody>
      </p:sp>
      <p:cxnSp>
        <p:nvCxnSpPr>
          <p:cNvPr id="138" name="Google Shape;138;p21"/>
          <p:cNvCxnSpPr>
            <a:stCxn id="135" idx="3"/>
            <a:endCxn id="136" idx="1"/>
          </p:cNvCxnSpPr>
          <p:nvPr/>
        </p:nvCxnSpPr>
        <p:spPr>
          <a:xfrm>
            <a:off x="3670800" y="2102874"/>
            <a:ext cx="311700" cy="0"/>
          </a:xfrm>
          <a:prstGeom prst="straightConnector1">
            <a:avLst/>
          </a:prstGeom>
          <a:noFill/>
          <a:ln cap="flat" cmpd="sng" w="12675">
            <a:solidFill>
              <a:schemeClr val="dk2"/>
            </a:solidFill>
            <a:prstDash val="solid"/>
            <a:round/>
            <a:headEnd len="med" w="med" type="none"/>
            <a:tailEnd len="med" w="med" type="triangle"/>
          </a:ln>
        </p:spPr>
      </p:cxnSp>
      <p:cxnSp>
        <p:nvCxnSpPr>
          <p:cNvPr id="139" name="Google Shape;139;p21"/>
          <p:cNvCxnSpPr>
            <a:stCxn id="136" idx="3"/>
            <a:endCxn id="137" idx="1"/>
          </p:cNvCxnSpPr>
          <p:nvPr/>
        </p:nvCxnSpPr>
        <p:spPr>
          <a:xfrm>
            <a:off x="5161501" y="2102874"/>
            <a:ext cx="311700" cy="0"/>
          </a:xfrm>
          <a:prstGeom prst="straightConnector1">
            <a:avLst/>
          </a:prstGeom>
          <a:noFill/>
          <a:ln cap="flat" cmpd="sng" w="12675">
            <a:solidFill>
              <a:schemeClr val="dk2"/>
            </a:solidFill>
            <a:prstDash val="solid"/>
            <a:round/>
            <a:headEnd len="med" w="med" type="none"/>
            <a:tailEnd len="med" w="med" type="triangle"/>
          </a:ln>
        </p:spPr>
      </p:cxnSp>
      <p:sp>
        <p:nvSpPr>
          <p:cNvPr id="140" name="Google Shape;140;p21"/>
          <p:cNvSpPr txBox="1"/>
          <p:nvPr/>
        </p:nvSpPr>
        <p:spPr>
          <a:xfrm>
            <a:off x="443225" y="2936475"/>
            <a:ext cx="84633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Not really agentic.</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This will give you a low score on your assignment</a:t>
            </a:r>
            <a:endParaRPr i="1" sz="1200">
              <a:solidFill>
                <a:schemeClr val="dk1"/>
              </a:solidFill>
              <a:latin typeface="Lora"/>
              <a:ea typeface="Lora"/>
              <a:cs typeface="Lora"/>
              <a:sym typeface="Lora"/>
            </a:endParaRPr>
          </a:p>
          <a:p>
            <a:pPr indent="0" lvl="0" marL="0" rtl="0" algn="l">
              <a:spcBef>
                <a:spcPts val="0"/>
              </a:spcBef>
              <a:spcAft>
                <a:spcPts val="0"/>
              </a:spcAft>
              <a:buNone/>
            </a:pPr>
            <a:r>
              <a:t/>
            </a:r>
            <a:endParaRPr i="1" sz="1200">
              <a:solidFill>
                <a:schemeClr val="dk1"/>
              </a:solidFill>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idx="12" type="sldNum"/>
          </p:nvPr>
        </p:nvSpPr>
        <p:spPr>
          <a:xfrm>
            <a:off x="70649" y="4784763"/>
            <a:ext cx="365700" cy="135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2"/>
          <p:cNvSpPr txBox="1"/>
          <p:nvPr>
            <p:ph type="title"/>
          </p:nvPr>
        </p:nvSpPr>
        <p:spPr>
          <a:xfrm>
            <a:off x="503238" y="163174"/>
            <a:ext cx="8137500" cy="544200"/>
          </a:xfrm>
          <a:prstGeom prst="rect">
            <a:avLst/>
          </a:prstGeom>
          <a:noFill/>
          <a:ln>
            <a:noFill/>
          </a:ln>
        </p:spPr>
        <p:txBody>
          <a:bodyPr anchorCtr="0" anchor="b" bIns="0" lIns="0" spcFirstLastPara="1" rIns="0" wrap="square" tIns="0">
            <a:normAutofit/>
          </a:bodyPr>
          <a:lstStyle/>
          <a:p>
            <a:pPr indent="0" lvl="0" marL="0" rtl="0" algn="l">
              <a:lnSpc>
                <a:spcPct val="80000"/>
              </a:lnSpc>
              <a:spcBef>
                <a:spcPts val="0"/>
              </a:spcBef>
              <a:spcAft>
                <a:spcPts val="0"/>
              </a:spcAft>
              <a:buNone/>
            </a:pPr>
            <a:r>
              <a:rPr lang="en" sz="2200"/>
              <a:t>Example diagrams of agentic AI systems</a:t>
            </a:r>
            <a:endParaRPr sz="2200">
              <a:latin typeface="Lora"/>
              <a:ea typeface="Lora"/>
              <a:cs typeface="Lora"/>
              <a:sym typeface="Lora"/>
            </a:endParaRPr>
          </a:p>
        </p:txBody>
      </p:sp>
      <p:sp>
        <p:nvSpPr>
          <p:cNvPr id="147" name="Google Shape;147;p22"/>
          <p:cNvSpPr txBox="1"/>
          <p:nvPr/>
        </p:nvSpPr>
        <p:spPr>
          <a:xfrm>
            <a:off x="443225" y="970100"/>
            <a:ext cx="846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latin typeface="Lora"/>
                <a:ea typeface="Lora"/>
                <a:cs typeface="Lora"/>
                <a:sym typeface="Lora"/>
              </a:rPr>
              <a:t>More complex example</a:t>
            </a:r>
            <a:endParaRPr i="1" sz="1200">
              <a:solidFill>
                <a:schemeClr val="dk1"/>
              </a:solidFill>
              <a:latin typeface="Lora"/>
              <a:ea typeface="Lora"/>
              <a:cs typeface="Lora"/>
              <a:sym typeface="Lora"/>
            </a:endParaRPr>
          </a:p>
          <a:p>
            <a:pPr indent="0" lvl="0" marL="0" rtl="0" algn="l">
              <a:spcBef>
                <a:spcPts val="0"/>
              </a:spcBef>
              <a:spcAft>
                <a:spcPts val="0"/>
              </a:spcAft>
              <a:buNone/>
            </a:pPr>
            <a:r>
              <a:t/>
            </a:r>
            <a:endParaRPr i="1" sz="1200">
              <a:solidFill>
                <a:schemeClr val="dk1"/>
              </a:solidFill>
              <a:latin typeface="Lora"/>
              <a:ea typeface="Lora"/>
              <a:cs typeface="Lora"/>
              <a:sym typeface="Lora"/>
            </a:endParaRPr>
          </a:p>
        </p:txBody>
      </p:sp>
      <p:sp>
        <p:nvSpPr>
          <p:cNvPr id="148" name="Google Shape;148;p22"/>
          <p:cNvSpPr/>
          <p:nvPr/>
        </p:nvSpPr>
        <p:spPr>
          <a:xfrm>
            <a:off x="1103974" y="1605801"/>
            <a:ext cx="1179000" cy="8982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prompt</a:t>
            </a:r>
            <a:endParaRPr sz="1200">
              <a:latin typeface="Lora"/>
              <a:ea typeface="Lora"/>
              <a:cs typeface="Lora"/>
              <a:sym typeface="Lora"/>
            </a:endParaRPr>
          </a:p>
        </p:txBody>
      </p:sp>
      <p:sp>
        <p:nvSpPr>
          <p:cNvPr id="149" name="Google Shape;149;p22"/>
          <p:cNvSpPr/>
          <p:nvPr/>
        </p:nvSpPr>
        <p:spPr>
          <a:xfrm>
            <a:off x="2594677" y="1605801"/>
            <a:ext cx="1179000" cy="898200"/>
          </a:xfrm>
          <a:prstGeom prst="roundRect">
            <a:avLst>
              <a:gd fmla="val 16667" name="adj"/>
            </a:avLst>
          </a:prstGeom>
          <a:solidFill>
            <a:srgbClr val="4A86E8"/>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LLM:</a:t>
            </a:r>
            <a:endParaRPr sz="1200">
              <a:latin typeface="Lora"/>
              <a:ea typeface="Lora"/>
              <a:cs typeface="Lora"/>
              <a:sym typeface="Lora"/>
            </a:endParaRPr>
          </a:p>
          <a:p>
            <a:pPr indent="0" lvl="0" marL="0" rtl="0" algn="ctr">
              <a:spcBef>
                <a:spcPts val="0"/>
              </a:spcBef>
              <a:spcAft>
                <a:spcPts val="0"/>
              </a:spcAft>
              <a:buNone/>
            </a:pPr>
            <a:r>
              <a:rPr lang="en" sz="1200">
                <a:latin typeface="Lora"/>
                <a:ea typeface="Lora"/>
                <a:cs typeface="Lora"/>
                <a:sym typeface="Lora"/>
              </a:rPr>
              <a:t>Outline creation</a:t>
            </a:r>
            <a:endParaRPr sz="1200">
              <a:latin typeface="Lora"/>
              <a:ea typeface="Lora"/>
              <a:cs typeface="Lora"/>
              <a:sym typeface="Lora"/>
            </a:endParaRPr>
          </a:p>
        </p:txBody>
      </p:sp>
      <p:sp>
        <p:nvSpPr>
          <p:cNvPr id="150" name="Google Shape;150;p22"/>
          <p:cNvSpPr/>
          <p:nvPr/>
        </p:nvSpPr>
        <p:spPr>
          <a:xfrm>
            <a:off x="4085381" y="1605801"/>
            <a:ext cx="1179000" cy="8982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Article outline</a:t>
            </a:r>
            <a:endParaRPr sz="1200">
              <a:latin typeface="Lora"/>
              <a:ea typeface="Lora"/>
              <a:cs typeface="Lora"/>
              <a:sym typeface="Lora"/>
            </a:endParaRPr>
          </a:p>
        </p:txBody>
      </p:sp>
      <p:cxnSp>
        <p:nvCxnSpPr>
          <p:cNvPr id="151" name="Google Shape;151;p22"/>
          <p:cNvCxnSpPr>
            <a:stCxn id="148" idx="3"/>
            <a:endCxn id="149" idx="1"/>
          </p:cNvCxnSpPr>
          <p:nvPr/>
        </p:nvCxnSpPr>
        <p:spPr>
          <a:xfrm>
            <a:off x="2282974" y="2054901"/>
            <a:ext cx="311700" cy="0"/>
          </a:xfrm>
          <a:prstGeom prst="straightConnector1">
            <a:avLst/>
          </a:prstGeom>
          <a:noFill/>
          <a:ln cap="flat" cmpd="sng" w="12675">
            <a:solidFill>
              <a:schemeClr val="dk2"/>
            </a:solidFill>
            <a:prstDash val="solid"/>
            <a:round/>
            <a:headEnd len="med" w="med" type="none"/>
            <a:tailEnd len="med" w="med" type="triangle"/>
          </a:ln>
        </p:spPr>
      </p:cxnSp>
      <p:cxnSp>
        <p:nvCxnSpPr>
          <p:cNvPr id="152" name="Google Shape;152;p22"/>
          <p:cNvCxnSpPr>
            <a:stCxn id="149" idx="3"/>
            <a:endCxn id="150" idx="1"/>
          </p:cNvCxnSpPr>
          <p:nvPr/>
        </p:nvCxnSpPr>
        <p:spPr>
          <a:xfrm>
            <a:off x="3773677" y="2054901"/>
            <a:ext cx="311700" cy="0"/>
          </a:xfrm>
          <a:prstGeom prst="straightConnector1">
            <a:avLst/>
          </a:prstGeom>
          <a:noFill/>
          <a:ln cap="flat" cmpd="sng" w="12675">
            <a:solidFill>
              <a:schemeClr val="dk2"/>
            </a:solidFill>
            <a:prstDash val="solid"/>
            <a:round/>
            <a:headEnd len="med" w="med" type="none"/>
            <a:tailEnd len="med" w="med" type="triangle"/>
          </a:ln>
        </p:spPr>
      </p:cxnSp>
      <p:sp>
        <p:nvSpPr>
          <p:cNvPr id="153" name="Google Shape;153;p22"/>
          <p:cNvSpPr/>
          <p:nvPr/>
        </p:nvSpPr>
        <p:spPr>
          <a:xfrm>
            <a:off x="5576081" y="1605801"/>
            <a:ext cx="1179000" cy="898200"/>
          </a:xfrm>
          <a:prstGeom prst="roundRect">
            <a:avLst>
              <a:gd fmla="val 16667" name="adj"/>
            </a:avLst>
          </a:prstGeom>
          <a:solidFill>
            <a:srgbClr val="4A86E8"/>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LLM: article writer</a:t>
            </a:r>
            <a:endParaRPr sz="1200">
              <a:latin typeface="Lora"/>
              <a:ea typeface="Lora"/>
              <a:cs typeface="Lora"/>
              <a:sym typeface="Lora"/>
            </a:endParaRPr>
          </a:p>
        </p:txBody>
      </p:sp>
      <p:sp>
        <p:nvSpPr>
          <p:cNvPr id="154" name="Google Shape;154;p22"/>
          <p:cNvSpPr/>
          <p:nvPr/>
        </p:nvSpPr>
        <p:spPr>
          <a:xfrm>
            <a:off x="7066781" y="1605801"/>
            <a:ext cx="1179000" cy="898200"/>
          </a:xfrm>
          <a:prstGeom prst="roundRect">
            <a:avLst>
              <a:gd fmla="val 16667" name="adj"/>
            </a:avLst>
          </a:prstGeom>
          <a:solidFill>
            <a:schemeClr val="lt2"/>
          </a:solidFill>
          <a:ln cap="flat" cmpd="sng" w="12675">
            <a:solidFill>
              <a:schemeClr val="dk2"/>
            </a:solidFill>
            <a:prstDash val="solid"/>
            <a:round/>
            <a:headEnd len="sm" w="sm" type="none"/>
            <a:tailEnd len="sm" w="sm" type="none"/>
          </a:ln>
        </p:spPr>
        <p:txBody>
          <a:bodyPr anchorCtr="0" anchor="ctr" bIns="121675" lIns="121675" spcFirstLastPara="1" rIns="121675" wrap="square" tIns="121675">
            <a:noAutofit/>
          </a:bodyPr>
          <a:lstStyle/>
          <a:p>
            <a:pPr indent="0" lvl="0" marL="0" rtl="0" algn="ctr">
              <a:spcBef>
                <a:spcPts val="0"/>
              </a:spcBef>
              <a:spcAft>
                <a:spcPts val="0"/>
              </a:spcAft>
              <a:buNone/>
            </a:pPr>
            <a:r>
              <a:rPr lang="en" sz="1200">
                <a:latin typeface="Lora"/>
                <a:ea typeface="Lora"/>
                <a:cs typeface="Lora"/>
                <a:sym typeface="Lora"/>
              </a:rPr>
              <a:t>Article</a:t>
            </a:r>
            <a:endParaRPr sz="1200">
              <a:latin typeface="Lora"/>
              <a:ea typeface="Lora"/>
              <a:cs typeface="Lora"/>
              <a:sym typeface="Lora"/>
            </a:endParaRPr>
          </a:p>
        </p:txBody>
      </p:sp>
      <p:cxnSp>
        <p:nvCxnSpPr>
          <p:cNvPr id="155" name="Google Shape;155;p22"/>
          <p:cNvCxnSpPr>
            <a:stCxn id="150" idx="3"/>
            <a:endCxn id="153" idx="1"/>
          </p:cNvCxnSpPr>
          <p:nvPr/>
        </p:nvCxnSpPr>
        <p:spPr>
          <a:xfrm>
            <a:off x="5264381" y="2054901"/>
            <a:ext cx="311700" cy="0"/>
          </a:xfrm>
          <a:prstGeom prst="straightConnector1">
            <a:avLst/>
          </a:prstGeom>
          <a:noFill/>
          <a:ln cap="flat" cmpd="sng" w="9525">
            <a:solidFill>
              <a:schemeClr val="dk2"/>
            </a:solidFill>
            <a:prstDash val="solid"/>
            <a:round/>
            <a:headEnd len="med" w="med" type="none"/>
            <a:tailEnd len="med" w="med" type="triangle"/>
          </a:ln>
        </p:spPr>
      </p:cxnSp>
      <p:cxnSp>
        <p:nvCxnSpPr>
          <p:cNvPr id="156" name="Google Shape;156;p22"/>
          <p:cNvCxnSpPr>
            <a:stCxn id="153" idx="3"/>
            <a:endCxn id="154" idx="1"/>
          </p:cNvCxnSpPr>
          <p:nvPr/>
        </p:nvCxnSpPr>
        <p:spPr>
          <a:xfrm>
            <a:off x="6755081" y="2054901"/>
            <a:ext cx="311700" cy="0"/>
          </a:xfrm>
          <a:prstGeom prst="straightConnector1">
            <a:avLst/>
          </a:prstGeom>
          <a:noFill/>
          <a:ln cap="flat" cmpd="sng" w="9525">
            <a:solidFill>
              <a:schemeClr val="dk2"/>
            </a:solidFill>
            <a:prstDash val="solid"/>
            <a:round/>
            <a:headEnd len="med" w="med" type="none"/>
            <a:tailEnd len="med" w="med" type="triangle"/>
          </a:ln>
        </p:spPr>
      </p:cxnSp>
      <p:sp>
        <p:nvSpPr>
          <p:cNvPr id="157" name="Google Shape;157;p22"/>
          <p:cNvSpPr txBox="1"/>
          <p:nvPr/>
        </p:nvSpPr>
        <p:spPr>
          <a:xfrm>
            <a:off x="443225" y="2936475"/>
            <a:ext cx="84633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This is better than the previous case</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It uses planning (one of the four patterns of agentic AI) and arguably multi-agent collaboration</a:t>
            </a:r>
            <a:r>
              <a:rPr i="1" lang="en" sz="1200">
                <a:solidFill>
                  <a:schemeClr val="dk1"/>
                </a:solidFill>
                <a:latin typeface="Lora"/>
                <a:ea typeface="Lora"/>
                <a:cs typeface="Lora"/>
                <a:sym typeface="Lora"/>
              </a:rPr>
              <a:t>.</a:t>
            </a:r>
            <a:endParaRPr i="1"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i="1" lang="en" sz="1200">
                <a:solidFill>
                  <a:schemeClr val="dk1"/>
                </a:solidFill>
                <a:latin typeface="Lora"/>
                <a:ea typeface="Lora"/>
                <a:cs typeface="Lora"/>
                <a:sym typeface="Lora"/>
              </a:rPr>
              <a:t>This will give you a slightly higher score on your assignment</a:t>
            </a:r>
            <a:endParaRPr i="1" sz="1200">
              <a:solidFill>
                <a:schemeClr val="dk1"/>
              </a:solidFill>
              <a:latin typeface="Lora"/>
              <a:ea typeface="Lora"/>
              <a:cs typeface="Lora"/>
              <a:sym typeface="Lora"/>
            </a:endParaRPr>
          </a:p>
          <a:p>
            <a:pPr indent="0" lvl="0" marL="0" rtl="0" algn="l">
              <a:spcBef>
                <a:spcPts val="0"/>
              </a:spcBef>
              <a:spcAft>
                <a:spcPts val="0"/>
              </a:spcAft>
              <a:buNone/>
            </a:pPr>
            <a:r>
              <a:t/>
            </a:r>
            <a:endParaRPr i="1" sz="1200">
              <a:solidFill>
                <a:schemeClr val="dk1"/>
              </a:solidFill>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